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7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pt-BR" smtClean="0"/>
              <a:t>Clique para editar o título mestre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1EAF5131-08FE-403A-86D7-B912F31B0FA1}" type="datetimeFigureOut">
              <a:rPr lang="pt-BR" smtClean="0"/>
              <a:t>21/10/2015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AE0DEEC8-48FF-4021-A1C1-14A535B23B31}" type="slidenum">
              <a:rPr lang="pt-BR" smtClean="0"/>
              <a:t>‹nº›</a:t>
            </a:fld>
            <a:endParaRPr lang="pt-BR"/>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1EAF5131-08FE-403A-86D7-B912F31B0FA1}" type="datetimeFigureOut">
              <a:rPr lang="pt-BR" smtClean="0"/>
              <a:t>21/10/2015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AE0DEEC8-48FF-4021-A1C1-14A535B23B31}" type="slidenum">
              <a:rPr lang="pt-BR" smtClean="0"/>
              <a:t>‹nº›</a:t>
            </a:fld>
            <a:endParaRPr lang="pt-B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pt-BR" smtClean="0"/>
              <a:t>Clique para editar o título mestre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1EAF5131-08FE-403A-86D7-B912F31B0FA1}" type="datetimeFigureOut">
              <a:rPr lang="pt-BR" smtClean="0"/>
              <a:t>21/10/2015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AE0DEEC8-48FF-4021-A1C1-14A535B23B31}" type="slidenum">
              <a:rPr lang="pt-BR" smtClean="0"/>
              <a:t>‹nº›</a:t>
            </a:fld>
            <a:endParaRPr lang="pt-B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pt-BR" smtClean="0"/>
              <a:t>Clique para editar o título mestre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1EAF5131-08FE-403A-86D7-B912F31B0FA1}" type="datetimeFigureOut">
              <a:rPr lang="pt-BR" smtClean="0"/>
              <a:t>21/10/2015</a:t>
            </a:fld>
            <a:endParaRPr lang="pt-BR"/>
          </a:p>
        </p:txBody>
      </p:sp>
      <p:sp>
        <p:nvSpPr>
          <p:cNvPr id="10" name="Slide Number Placeholder 9"/>
          <p:cNvSpPr>
            <a:spLocks noGrp="1"/>
          </p:cNvSpPr>
          <p:nvPr>
            <p:ph type="sldNum" sz="quarter" idx="11"/>
          </p:nvPr>
        </p:nvSpPr>
        <p:spPr/>
        <p:txBody>
          <a:bodyPr/>
          <a:lstStyle/>
          <a:p>
            <a:fld id="{AE0DEEC8-48FF-4021-A1C1-14A535B23B31}" type="slidenum">
              <a:rPr lang="pt-BR" smtClean="0"/>
              <a:t>‹nº›</a:t>
            </a:fld>
            <a:endParaRPr lang="pt-BR"/>
          </a:p>
        </p:txBody>
      </p:sp>
      <p:sp>
        <p:nvSpPr>
          <p:cNvPr id="12" name="Footer Placeholder 11"/>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pt-BR" smtClean="0"/>
              <a:t>Clique para editar o título mestre</a:t>
            </a:r>
            <a:endParaRPr lang="en-US" dirty="0"/>
          </a:p>
        </p:txBody>
      </p:sp>
      <p:sp>
        <p:nvSpPr>
          <p:cNvPr id="19" name="Date Placeholder 18"/>
          <p:cNvSpPr>
            <a:spLocks noGrp="1"/>
          </p:cNvSpPr>
          <p:nvPr>
            <p:ph type="dt" sz="half" idx="10"/>
          </p:nvPr>
        </p:nvSpPr>
        <p:spPr/>
        <p:txBody>
          <a:bodyPr/>
          <a:lstStyle/>
          <a:p>
            <a:fld id="{1EAF5131-08FE-403A-86D7-B912F31B0FA1}" type="datetimeFigureOut">
              <a:rPr lang="pt-BR" smtClean="0"/>
              <a:t>21/10/2015</a:t>
            </a:fld>
            <a:endParaRPr lang="pt-BR"/>
          </a:p>
        </p:txBody>
      </p:sp>
      <p:sp>
        <p:nvSpPr>
          <p:cNvPr id="20" name="Slide Number Placeholder 19"/>
          <p:cNvSpPr>
            <a:spLocks noGrp="1"/>
          </p:cNvSpPr>
          <p:nvPr>
            <p:ph type="sldNum" sz="quarter" idx="11"/>
          </p:nvPr>
        </p:nvSpPr>
        <p:spPr/>
        <p:txBody>
          <a:bodyPr/>
          <a:lstStyle/>
          <a:p>
            <a:fld id="{AE0DEEC8-48FF-4021-A1C1-14A535B23B31}" type="slidenum">
              <a:rPr lang="pt-BR" smtClean="0"/>
              <a:t>‹nº›</a:t>
            </a:fld>
            <a:endParaRPr lang="pt-BR"/>
          </a:p>
        </p:txBody>
      </p:sp>
      <p:sp>
        <p:nvSpPr>
          <p:cNvPr id="21" name="Footer Placeholder 20"/>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5" name="Date Placeholder 4"/>
          <p:cNvSpPr>
            <a:spLocks noGrp="1"/>
          </p:cNvSpPr>
          <p:nvPr>
            <p:ph type="dt" sz="half" idx="10"/>
          </p:nvPr>
        </p:nvSpPr>
        <p:spPr/>
        <p:txBody>
          <a:bodyPr/>
          <a:lstStyle/>
          <a:p>
            <a:fld id="{1EAF5131-08FE-403A-86D7-B912F31B0FA1}" type="datetimeFigureOut">
              <a:rPr lang="pt-BR" smtClean="0"/>
              <a:t>21/10/2015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AE0DEEC8-48FF-4021-A1C1-14A535B23B31}" type="slidenum">
              <a:rPr lang="pt-BR" smtClean="0"/>
              <a:t>‹nº›</a:t>
            </a:fld>
            <a:endParaRPr lang="pt-BR"/>
          </a:p>
        </p:txBody>
      </p:sp>
      <p:sp>
        <p:nvSpPr>
          <p:cNvPr id="9" name="Content Placeholder 8"/>
          <p:cNvSpPr>
            <a:spLocks noGrp="1"/>
          </p:cNvSpPr>
          <p:nvPr>
            <p:ph sz="quarter" idx="13"/>
          </p:nvPr>
        </p:nvSpPr>
        <p:spPr>
          <a:xfrm>
            <a:off x="1216152" y="841248"/>
            <a:ext cx="3730752" cy="43891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7" name="Date Placeholder 6"/>
          <p:cNvSpPr>
            <a:spLocks noGrp="1"/>
          </p:cNvSpPr>
          <p:nvPr>
            <p:ph type="dt" sz="half" idx="10"/>
          </p:nvPr>
        </p:nvSpPr>
        <p:spPr/>
        <p:txBody>
          <a:bodyPr/>
          <a:lstStyle/>
          <a:p>
            <a:fld id="{1EAF5131-08FE-403A-86D7-B912F31B0FA1}" type="datetimeFigureOut">
              <a:rPr lang="pt-BR" smtClean="0"/>
              <a:t>21/10/2015</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AE0DEEC8-48FF-4021-A1C1-14A535B23B31}" type="slidenum">
              <a:rPr lang="pt-BR" smtClean="0"/>
              <a:t>‹nº›</a:t>
            </a:fld>
            <a:endParaRPr lang="pt-BR"/>
          </a:p>
        </p:txBody>
      </p:sp>
      <p:sp>
        <p:nvSpPr>
          <p:cNvPr id="11" name="Content Placeholder 10"/>
          <p:cNvSpPr>
            <a:spLocks noGrp="1"/>
          </p:cNvSpPr>
          <p:nvPr>
            <p:ph sz="quarter" idx="13"/>
          </p:nvPr>
        </p:nvSpPr>
        <p:spPr>
          <a:xfrm>
            <a:off x="1216152" y="1380744"/>
            <a:ext cx="3730752" cy="384048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1EAF5131-08FE-403A-86D7-B912F31B0FA1}" type="datetimeFigureOut">
              <a:rPr lang="pt-BR" smtClean="0"/>
              <a:t>21/10/2015</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AE0DEEC8-48FF-4021-A1C1-14A535B23B31}" type="slidenum">
              <a:rPr lang="pt-BR" smtClean="0"/>
              <a:t>‹nº›</a:t>
            </a:fld>
            <a:endParaRPr lang="pt-B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EAF5131-08FE-403A-86D7-B912F31B0FA1}" type="datetimeFigureOut">
              <a:rPr lang="pt-BR" smtClean="0"/>
              <a:t>21/10/2015</a:t>
            </a:fld>
            <a:endParaRPr lang="pt-BR"/>
          </a:p>
        </p:txBody>
      </p:sp>
      <p:sp>
        <p:nvSpPr>
          <p:cNvPr id="6" name="Slide Number Placeholder 5"/>
          <p:cNvSpPr>
            <a:spLocks noGrp="1"/>
          </p:cNvSpPr>
          <p:nvPr>
            <p:ph type="sldNum" sz="quarter" idx="11"/>
          </p:nvPr>
        </p:nvSpPr>
        <p:spPr/>
        <p:txBody>
          <a:bodyPr/>
          <a:lstStyle/>
          <a:p>
            <a:fld id="{AE0DEEC8-48FF-4021-A1C1-14A535B23B31}" type="slidenum">
              <a:rPr lang="pt-BR" smtClean="0"/>
              <a:t>‹nº›</a:t>
            </a:fld>
            <a:endParaRPr lang="pt-BR"/>
          </a:p>
        </p:txBody>
      </p:sp>
      <p:sp>
        <p:nvSpPr>
          <p:cNvPr id="7" name="Footer Placeholder 6"/>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pt-BR" smtClean="0"/>
              <a:t>Clique para editar o título mestre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14" name="Content Placeholder 13"/>
          <p:cNvSpPr>
            <a:spLocks noGrp="1"/>
          </p:cNvSpPr>
          <p:nvPr>
            <p:ph sz="quarter" idx="13"/>
          </p:nvPr>
        </p:nvSpPr>
        <p:spPr>
          <a:xfrm>
            <a:off x="914400" y="381000"/>
            <a:ext cx="4800600" cy="59436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9" name="Date Placeholder 8"/>
          <p:cNvSpPr>
            <a:spLocks noGrp="1"/>
          </p:cNvSpPr>
          <p:nvPr>
            <p:ph type="dt" sz="half" idx="14"/>
          </p:nvPr>
        </p:nvSpPr>
        <p:spPr/>
        <p:txBody>
          <a:bodyPr/>
          <a:lstStyle/>
          <a:p>
            <a:fld id="{1EAF5131-08FE-403A-86D7-B912F31B0FA1}" type="datetimeFigureOut">
              <a:rPr lang="pt-BR" smtClean="0"/>
              <a:t>21/10/2015</a:t>
            </a:fld>
            <a:endParaRPr lang="pt-BR"/>
          </a:p>
        </p:txBody>
      </p:sp>
      <p:sp>
        <p:nvSpPr>
          <p:cNvPr id="10" name="Slide Number Placeholder 9"/>
          <p:cNvSpPr>
            <a:spLocks noGrp="1"/>
          </p:cNvSpPr>
          <p:nvPr>
            <p:ph type="sldNum" sz="quarter" idx="15"/>
          </p:nvPr>
        </p:nvSpPr>
        <p:spPr/>
        <p:txBody>
          <a:bodyPr/>
          <a:lstStyle/>
          <a:p>
            <a:fld id="{AE0DEEC8-48FF-4021-A1C1-14A535B23B31}" type="slidenum">
              <a:rPr lang="pt-BR" smtClean="0"/>
              <a:t>‹nº›</a:t>
            </a:fld>
            <a:endParaRPr lang="pt-BR"/>
          </a:p>
        </p:txBody>
      </p:sp>
      <p:sp>
        <p:nvSpPr>
          <p:cNvPr id="13" name="Footer Placeholder 12"/>
          <p:cNvSpPr>
            <a:spLocks noGrp="1"/>
          </p:cNvSpPr>
          <p:nvPr>
            <p:ph type="ftr" sz="quarter" idx="16"/>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pt-BR" smtClean="0"/>
              <a:t>Clique para editar o título mestre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1EAF5131-08FE-403A-86D7-B912F31B0FA1}" type="datetimeFigureOut">
              <a:rPr lang="pt-BR" smtClean="0"/>
              <a:t>21/10/2015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AE0DEEC8-48FF-4021-A1C1-14A535B23B31}" type="slidenum">
              <a:rPr lang="pt-BR" smtClean="0"/>
              <a:t>‹nº›</a:t>
            </a:fld>
            <a:endParaRPr lang="pt-B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pt-BR"/>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AE0DEEC8-48FF-4021-A1C1-14A535B23B31}" type="slidenum">
              <a:rPr lang="pt-BR" smtClean="0"/>
              <a:t>‹nº›</a:t>
            </a:fld>
            <a:endParaRPr lang="pt-BR"/>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1EAF5131-08FE-403A-86D7-B912F31B0FA1}" type="datetimeFigureOut">
              <a:rPr lang="pt-BR" smtClean="0"/>
              <a:t>21/10/2015</a:t>
            </a:fld>
            <a:endParaRPr lang="pt-B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2411760" y="908720"/>
            <a:ext cx="4220514" cy="369332"/>
          </a:xfrm>
          <a:prstGeom prst="rect">
            <a:avLst/>
          </a:prstGeom>
          <a:noFill/>
        </p:spPr>
        <p:txBody>
          <a:bodyPr wrap="none" rtlCol="0">
            <a:spAutoFit/>
          </a:bodyPr>
          <a:lstStyle/>
          <a:p>
            <a:r>
              <a:rPr lang="en-US" dirty="0" err="1" smtClean="0"/>
              <a:t>Número</a:t>
            </a:r>
            <a:r>
              <a:rPr lang="en-US" dirty="0" smtClean="0"/>
              <a:t> de </a:t>
            </a:r>
            <a:r>
              <a:rPr lang="en-US" dirty="0" err="1" smtClean="0"/>
              <a:t>Questões</a:t>
            </a:r>
            <a:r>
              <a:rPr lang="en-US" dirty="0" smtClean="0"/>
              <a:t> de </a:t>
            </a:r>
            <a:r>
              <a:rPr lang="en-US" dirty="0" err="1" smtClean="0"/>
              <a:t>Filosofia</a:t>
            </a:r>
            <a:r>
              <a:rPr lang="en-US" dirty="0" smtClean="0"/>
              <a:t> no ENEM</a:t>
            </a:r>
            <a:endParaRPr lang="pt-BR"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643337"/>
            <a:ext cx="6324798" cy="3801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0751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755576" y="764704"/>
            <a:ext cx="7776864" cy="5078313"/>
          </a:xfrm>
          <a:prstGeom prst="rect">
            <a:avLst/>
          </a:prstGeom>
        </p:spPr>
        <p:txBody>
          <a:bodyPr wrap="square">
            <a:spAutoFit/>
          </a:bodyPr>
          <a:lstStyle/>
          <a:p>
            <a:pPr algn="just"/>
            <a:r>
              <a:rPr lang="pt-BR" dirty="0">
                <a:solidFill>
                  <a:schemeClr val="bg2">
                    <a:lumMod val="10000"/>
                  </a:schemeClr>
                </a:solidFill>
              </a:rPr>
              <a:t>4</a:t>
            </a:r>
            <a:r>
              <a:rPr lang="pt-BR" dirty="0" smtClean="0">
                <a:solidFill>
                  <a:schemeClr val="bg2">
                    <a:lumMod val="10000"/>
                  </a:schemeClr>
                </a:solidFill>
              </a:rPr>
              <a:t>. (Enem 2014)  A filosofia encontra-se escrita neste grande livro que continuamente se abre perante nossos olhos (isto é, o universo), que não se pode compreender antes de entender a língua e conhecer os caracteres com os quais está escrito. Ele está escrito em língua matemática, os caracteres são triângulos, circunferências e outras figuras geométricas, sem cujos meios é impossível entender humanamente as palavras; sem eles, vagamos perdidos dentro de um obscuro labirinto.</a:t>
            </a:r>
          </a:p>
          <a:p>
            <a:pPr algn="just"/>
            <a:endParaRPr lang="pt-BR" dirty="0" smtClean="0">
              <a:solidFill>
                <a:schemeClr val="bg2">
                  <a:lumMod val="10000"/>
                </a:schemeClr>
              </a:solidFill>
            </a:endParaRPr>
          </a:p>
          <a:p>
            <a:pPr algn="just"/>
            <a:r>
              <a:rPr lang="pt-BR" dirty="0" smtClean="0">
                <a:solidFill>
                  <a:schemeClr val="bg2">
                    <a:lumMod val="10000"/>
                  </a:schemeClr>
                </a:solidFill>
              </a:rPr>
              <a:t>GALILEI, G. “O ensaiador”. Os pensadores. São Paulo: Abril Cultural, 1978.</a:t>
            </a:r>
          </a:p>
          <a:p>
            <a:pPr algn="just"/>
            <a:endParaRPr lang="pt-BR" dirty="0" smtClean="0">
              <a:solidFill>
                <a:schemeClr val="bg2">
                  <a:lumMod val="10000"/>
                </a:schemeClr>
              </a:solidFill>
            </a:endParaRPr>
          </a:p>
          <a:p>
            <a:pPr algn="just"/>
            <a:r>
              <a:rPr lang="pt-BR" dirty="0" smtClean="0">
                <a:solidFill>
                  <a:schemeClr val="bg2">
                    <a:lumMod val="10000"/>
                  </a:schemeClr>
                </a:solidFill>
              </a:rPr>
              <a:t>No contexto da Revolução Científica do século XVII, assumir a posição de Galileu significava defender a </a:t>
            </a:r>
          </a:p>
          <a:p>
            <a:pPr algn="just"/>
            <a:r>
              <a:rPr lang="pt-BR" dirty="0" smtClean="0">
                <a:solidFill>
                  <a:schemeClr val="bg2">
                    <a:lumMod val="10000"/>
                  </a:schemeClr>
                </a:solidFill>
              </a:rPr>
              <a:t>a) continuidade do vínculo entre ciência e fé dominante na Idade Média.   </a:t>
            </a:r>
          </a:p>
          <a:p>
            <a:pPr algn="just"/>
            <a:r>
              <a:rPr lang="pt-BR" dirty="0" smtClean="0">
                <a:solidFill>
                  <a:schemeClr val="bg2">
                    <a:lumMod val="10000"/>
                  </a:schemeClr>
                </a:solidFill>
              </a:rPr>
              <a:t>b) necessidade de o estudo linguístico ser acompanhado do exame matemático.   </a:t>
            </a:r>
          </a:p>
          <a:p>
            <a:pPr algn="just"/>
            <a:r>
              <a:rPr lang="pt-BR" dirty="0" smtClean="0">
                <a:solidFill>
                  <a:schemeClr val="bg2">
                    <a:lumMod val="10000"/>
                  </a:schemeClr>
                </a:solidFill>
              </a:rPr>
              <a:t>c) oposição da nova física quantitativa aos pressupostos da filosofia escolástica.   </a:t>
            </a:r>
          </a:p>
          <a:p>
            <a:pPr algn="just"/>
            <a:r>
              <a:rPr lang="pt-BR" dirty="0" smtClean="0">
                <a:solidFill>
                  <a:schemeClr val="bg2">
                    <a:lumMod val="10000"/>
                  </a:schemeClr>
                </a:solidFill>
              </a:rPr>
              <a:t>d) importância da independência da investigação científica pretendida pela Igreja.   </a:t>
            </a:r>
          </a:p>
          <a:p>
            <a:pPr algn="just"/>
            <a:r>
              <a:rPr lang="pt-BR" dirty="0" smtClean="0">
                <a:solidFill>
                  <a:schemeClr val="bg2">
                    <a:lumMod val="10000"/>
                  </a:schemeClr>
                </a:solidFill>
              </a:rPr>
              <a:t>e) inadequação da matemática para elaborar uma explicação racional da natureza. </a:t>
            </a:r>
            <a:endParaRPr lang="pt-BR" dirty="0">
              <a:solidFill>
                <a:schemeClr val="bg2">
                  <a:lumMod val="10000"/>
                </a:schemeClr>
              </a:solidFill>
            </a:endParaRPr>
          </a:p>
        </p:txBody>
      </p:sp>
    </p:spTree>
    <p:extLst>
      <p:ext uri="{BB962C8B-B14F-4D97-AF65-F5344CB8AC3E}">
        <p14:creationId xmlns:p14="http://schemas.microsoft.com/office/powerpoint/2010/main" val="3308764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11560" y="1582341"/>
            <a:ext cx="8136904" cy="2308324"/>
          </a:xfrm>
          <a:prstGeom prst="rect">
            <a:avLst/>
          </a:prstGeom>
        </p:spPr>
        <p:txBody>
          <a:bodyPr wrap="square">
            <a:spAutoFit/>
          </a:bodyPr>
          <a:lstStyle/>
          <a:p>
            <a:pPr algn="just"/>
            <a:r>
              <a:rPr lang="pt-BR" dirty="0" smtClean="0">
                <a:solidFill>
                  <a:schemeClr val="bg2">
                    <a:lumMod val="10000"/>
                  </a:schemeClr>
                </a:solidFill>
              </a:rPr>
              <a:t>Resposta da questão 4:</a:t>
            </a:r>
          </a:p>
          <a:p>
            <a:pPr algn="just"/>
            <a:r>
              <a:rPr lang="pt-BR" dirty="0" smtClean="0">
                <a:solidFill>
                  <a:schemeClr val="bg2">
                    <a:lumMod val="10000"/>
                  </a:schemeClr>
                </a:solidFill>
              </a:rPr>
              <a:t> [C]</a:t>
            </a:r>
          </a:p>
          <a:p>
            <a:pPr algn="just"/>
            <a:endParaRPr lang="pt-BR" dirty="0" smtClean="0">
              <a:solidFill>
                <a:schemeClr val="bg2">
                  <a:lumMod val="10000"/>
                </a:schemeClr>
              </a:solidFill>
            </a:endParaRPr>
          </a:p>
          <a:p>
            <a:pPr algn="just"/>
            <a:r>
              <a:rPr lang="pt-BR" dirty="0" smtClean="0">
                <a:solidFill>
                  <a:schemeClr val="bg2">
                    <a:lumMod val="10000"/>
                  </a:schemeClr>
                </a:solidFill>
              </a:rPr>
              <a:t>A Revolução Científica do século XVII é caracterizada por questionar certos pressupostos da filosofia que a antecedia, sobretudo a escolástica. Galileu foi um dos principais pensadores do período e uma de suas ideias era de que a Terra não é o centro do Universo. Isso significava questionar verdades religiosas, procurando abrir espaço para a constituição da ciência moderna, ancorada na linguagem matemática. </a:t>
            </a:r>
            <a:endParaRPr lang="pt-BR" dirty="0">
              <a:solidFill>
                <a:schemeClr val="bg2">
                  <a:lumMod val="10000"/>
                </a:schemeClr>
              </a:solidFill>
            </a:endParaRPr>
          </a:p>
        </p:txBody>
      </p:sp>
    </p:spTree>
    <p:extLst>
      <p:ext uri="{BB962C8B-B14F-4D97-AF65-F5344CB8AC3E}">
        <p14:creationId xmlns:p14="http://schemas.microsoft.com/office/powerpoint/2010/main" val="280746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802702" y="3039343"/>
            <a:ext cx="1777410" cy="461665"/>
          </a:xfrm>
          <a:prstGeom prst="rect">
            <a:avLst/>
          </a:prstGeom>
          <a:noFill/>
        </p:spPr>
        <p:txBody>
          <a:bodyPr wrap="none" rtlCol="0">
            <a:spAutoFit/>
          </a:bodyPr>
          <a:lstStyle/>
          <a:p>
            <a:r>
              <a:rPr lang="en-US" sz="2400" dirty="0" smtClean="0">
                <a:solidFill>
                  <a:srgbClr val="C00000"/>
                </a:solidFill>
                <a:latin typeface="Cooper Black" pitchFamily="18" charset="0"/>
                <a:cs typeface="Aharoni" pitchFamily="2" charset="-79"/>
              </a:rPr>
              <a:t>Descartes </a:t>
            </a:r>
            <a:endParaRPr lang="pt-BR" sz="2400" dirty="0">
              <a:solidFill>
                <a:srgbClr val="C00000"/>
              </a:solidFill>
              <a:latin typeface="Cooper Black" pitchFamily="18" charset="0"/>
              <a:cs typeface="Aharoni" pitchFamily="2" charset="-79"/>
            </a:endParaRPr>
          </a:p>
        </p:txBody>
      </p:sp>
    </p:spTree>
    <p:extLst>
      <p:ext uri="{BB962C8B-B14F-4D97-AF65-F5344CB8AC3E}">
        <p14:creationId xmlns:p14="http://schemas.microsoft.com/office/powerpoint/2010/main" val="1193297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11560" y="981883"/>
            <a:ext cx="8064896" cy="4247317"/>
          </a:xfrm>
          <a:prstGeom prst="rect">
            <a:avLst/>
          </a:prstGeom>
        </p:spPr>
        <p:txBody>
          <a:bodyPr wrap="square">
            <a:spAutoFit/>
          </a:bodyPr>
          <a:lstStyle/>
          <a:p>
            <a:pPr algn="just"/>
            <a:r>
              <a:rPr lang="pt-BR" dirty="0">
                <a:solidFill>
                  <a:schemeClr val="bg2">
                    <a:lumMod val="10000"/>
                  </a:schemeClr>
                </a:solidFill>
              </a:rPr>
              <a:t>5</a:t>
            </a:r>
            <a:r>
              <a:rPr lang="pt-BR" dirty="0" smtClean="0">
                <a:solidFill>
                  <a:schemeClr val="bg2">
                    <a:lumMod val="10000"/>
                  </a:schemeClr>
                </a:solidFill>
              </a:rPr>
              <a:t>. (Enem 2014)  É o caráter radical do que se procura que exige a radicalização do próprio processo de busca. Se todo o espaço for ocupado pela dúvida, qualquer certeza que aparecer a partir daí terá sido de alguma forma gerada pela própria dúvida, e não será seguramente nenhuma daquelas que foram anteriormente varridas por essa mesma dúvida.</a:t>
            </a:r>
          </a:p>
          <a:p>
            <a:pPr algn="just"/>
            <a:r>
              <a:rPr lang="pt-BR" dirty="0" smtClean="0">
                <a:solidFill>
                  <a:schemeClr val="bg2">
                    <a:lumMod val="10000"/>
                  </a:schemeClr>
                </a:solidFill>
              </a:rPr>
              <a:t>SILVA, F. L. Descartes: a metafísica da modernidade. São Paulo: Moderna, 2001 (adaptado).</a:t>
            </a:r>
          </a:p>
          <a:p>
            <a:pPr algn="just"/>
            <a:endParaRPr lang="pt-BR" dirty="0" smtClean="0">
              <a:solidFill>
                <a:schemeClr val="bg2">
                  <a:lumMod val="10000"/>
                </a:schemeClr>
              </a:solidFill>
            </a:endParaRPr>
          </a:p>
          <a:p>
            <a:pPr algn="just"/>
            <a:r>
              <a:rPr lang="pt-BR" dirty="0" smtClean="0">
                <a:solidFill>
                  <a:schemeClr val="bg2">
                    <a:lumMod val="10000"/>
                  </a:schemeClr>
                </a:solidFill>
              </a:rPr>
              <a:t>Apesar de questionar os conceitos da tradição, a dúvida radical da filosofia cartesiana tem caráter positivo por contribuir para o(a) </a:t>
            </a:r>
          </a:p>
          <a:p>
            <a:pPr algn="just"/>
            <a:r>
              <a:rPr lang="pt-BR" dirty="0" smtClean="0">
                <a:solidFill>
                  <a:schemeClr val="bg2">
                    <a:lumMod val="10000"/>
                  </a:schemeClr>
                </a:solidFill>
              </a:rPr>
              <a:t>a) dissolução do saber científico.   </a:t>
            </a:r>
          </a:p>
          <a:p>
            <a:pPr algn="just"/>
            <a:r>
              <a:rPr lang="pt-BR" dirty="0" smtClean="0">
                <a:solidFill>
                  <a:schemeClr val="bg2">
                    <a:lumMod val="10000"/>
                  </a:schemeClr>
                </a:solidFill>
              </a:rPr>
              <a:t>b) recuperação dos antigos juízos.   </a:t>
            </a:r>
          </a:p>
          <a:p>
            <a:pPr algn="just"/>
            <a:r>
              <a:rPr lang="pt-BR" dirty="0" smtClean="0">
                <a:solidFill>
                  <a:schemeClr val="bg2">
                    <a:lumMod val="10000"/>
                  </a:schemeClr>
                </a:solidFill>
              </a:rPr>
              <a:t>c) exaltação do pensamento clássico.   </a:t>
            </a:r>
          </a:p>
          <a:p>
            <a:pPr algn="just"/>
            <a:r>
              <a:rPr lang="pt-BR" dirty="0" smtClean="0">
                <a:solidFill>
                  <a:schemeClr val="bg2">
                    <a:lumMod val="10000"/>
                  </a:schemeClr>
                </a:solidFill>
              </a:rPr>
              <a:t>d) surgimento do conhecimento inabalável.   </a:t>
            </a:r>
          </a:p>
          <a:p>
            <a:pPr algn="just"/>
            <a:r>
              <a:rPr lang="pt-BR" dirty="0" smtClean="0">
                <a:solidFill>
                  <a:schemeClr val="bg2">
                    <a:lumMod val="10000"/>
                  </a:schemeClr>
                </a:solidFill>
              </a:rPr>
              <a:t>e) fortalecimento dos preconceitos religiosos. </a:t>
            </a:r>
            <a:endParaRPr lang="pt-BR" dirty="0">
              <a:solidFill>
                <a:schemeClr val="bg2">
                  <a:lumMod val="10000"/>
                </a:schemeClr>
              </a:solidFill>
            </a:endParaRPr>
          </a:p>
        </p:txBody>
      </p:sp>
    </p:spTree>
    <p:extLst>
      <p:ext uri="{BB962C8B-B14F-4D97-AF65-F5344CB8AC3E}">
        <p14:creationId xmlns:p14="http://schemas.microsoft.com/office/powerpoint/2010/main" val="2920816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827584" y="2274838"/>
            <a:ext cx="7704856" cy="1754326"/>
          </a:xfrm>
          <a:prstGeom prst="rect">
            <a:avLst/>
          </a:prstGeom>
        </p:spPr>
        <p:txBody>
          <a:bodyPr wrap="square">
            <a:spAutoFit/>
          </a:bodyPr>
          <a:lstStyle/>
          <a:p>
            <a:pPr algn="just"/>
            <a:r>
              <a:rPr lang="pt-BR" dirty="0" smtClean="0">
                <a:solidFill>
                  <a:schemeClr val="bg2">
                    <a:lumMod val="10000"/>
                  </a:schemeClr>
                </a:solidFill>
              </a:rPr>
              <a:t>Resposta da questão 5:</a:t>
            </a:r>
          </a:p>
          <a:p>
            <a:pPr algn="just"/>
            <a:r>
              <a:rPr lang="pt-BR" dirty="0" smtClean="0">
                <a:solidFill>
                  <a:schemeClr val="bg2">
                    <a:lumMod val="10000"/>
                  </a:schemeClr>
                </a:solidFill>
              </a:rPr>
              <a:t> [D]</a:t>
            </a:r>
          </a:p>
          <a:p>
            <a:pPr algn="just"/>
            <a:endParaRPr lang="pt-BR" dirty="0" smtClean="0">
              <a:solidFill>
                <a:schemeClr val="bg2">
                  <a:lumMod val="10000"/>
                </a:schemeClr>
              </a:solidFill>
            </a:endParaRPr>
          </a:p>
          <a:p>
            <a:pPr algn="just"/>
            <a:r>
              <a:rPr lang="pt-BR" dirty="0" smtClean="0">
                <a:solidFill>
                  <a:schemeClr val="bg2">
                    <a:lumMod val="10000"/>
                  </a:schemeClr>
                </a:solidFill>
              </a:rPr>
              <a:t>A dúvida radical conduz o pensador à conclusão de que pensa, o cogito. Esta é, para Descartes, o conhecimento inabalável, princípio de todas as certezas. Sendo assim, somente a alternativa [D] está correta. </a:t>
            </a:r>
            <a:endParaRPr lang="pt-BR" dirty="0">
              <a:solidFill>
                <a:schemeClr val="bg2">
                  <a:lumMod val="10000"/>
                </a:schemeClr>
              </a:solidFill>
            </a:endParaRPr>
          </a:p>
        </p:txBody>
      </p:sp>
    </p:spTree>
    <p:extLst>
      <p:ext uri="{BB962C8B-B14F-4D97-AF65-F5344CB8AC3E}">
        <p14:creationId xmlns:p14="http://schemas.microsoft.com/office/powerpoint/2010/main" val="1372466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73069"/>
            <a:ext cx="8640960" cy="6740307"/>
          </a:xfrm>
          <a:prstGeom prst="rect">
            <a:avLst/>
          </a:prstGeom>
        </p:spPr>
        <p:txBody>
          <a:bodyPr wrap="square">
            <a:spAutoFit/>
          </a:bodyPr>
          <a:lstStyle/>
          <a:p>
            <a:pPr algn="just"/>
            <a:r>
              <a:rPr lang="pt-BR" dirty="0">
                <a:solidFill>
                  <a:schemeClr val="bg2">
                    <a:lumMod val="10000"/>
                  </a:schemeClr>
                </a:solidFill>
              </a:rPr>
              <a:t>6</a:t>
            </a:r>
            <a:r>
              <a:rPr lang="pt-BR" dirty="0" smtClean="0">
                <a:solidFill>
                  <a:schemeClr val="bg2">
                    <a:lumMod val="10000"/>
                  </a:schemeClr>
                </a:solidFill>
              </a:rPr>
              <a:t>. (Enem 2013)  TEXTO I</a:t>
            </a:r>
          </a:p>
          <a:p>
            <a:pPr algn="just"/>
            <a:r>
              <a:rPr lang="pt-BR" dirty="0" smtClean="0">
                <a:solidFill>
                  <a:schemeClr val="bg2">
                    <a:lumMod val="10000"/>
                  </a:schemeClr>
                </a:solidFill>
              </a:rPr>
              <a:t>Há já de algum tempo eu me apercebi de que, desde meus primeiros anos, recebera muitas falsas opiniões como verdadeiras, e de que aquilo que depois eu fundei em princípios tão mal assegurados não podia ser senão mui duvidoso e incerto. Era necessário tentar seriamente, uma vez em minha vida, desfazer-me de todas as opiniões a que até então dera crédito, e começar tudo novamente a fim de estabelecer um saber firme e inabalável.</a:t>
            </a:r>
          </a:p>
          <a:p>
            <a:pPr algn="just"/>
            <a:r>
              <a:rPr lang="pt-BR" dirty="0" smtClean="0">
                <a:solidFill>
                  <a:schemeClr val="bg2">
                    <a:lumMod val="10000"/>
                  </a:schemeClr>
                </a:solidFill>
              </a:rPr>
              <a:t>DESCARTES, R. Meditações concernentes à Primeira Filosofia. São Paulo: Abril Cultural, 1973 (adaptado).</a:t>
            </a:r>
          </a:p>
          <a:p>
            <a:pPr algn="just"/>
            <a:endParaRPr lang="pt-BR" dirty="0" smtClean="0">
              <a:solidFill>
                <a:schemeClr val="bg2">
                  <a:lumMod val="10000"/>
                </a:schemeClr>
              </a:solidFill>
            </a:endParaRPr>
          </a:p>
          <a:p>
            <a:pPr algn="just"/>
            <a:r>
              <a:rPr lang="pt-BR" dirty="0" smtClean="0">
                <a:solidFill>
                  <a:schemeClr val="bg2">
                    <a:lumMod val="10000"/>
                  </a:schemeClr>
                </a:solidFill>
              </a:rPr>
              <a:t>TEXTO II</a:t>
            </a:r>
          </a:p>
          <a:p>
            <a:pPr algn="just"/>
            <a:r>
              <a:rPr lang="pt-BR" dirty="0" smtClean="0">
                <a:solidFill>
                  <a:schemeClr val="bg2">
                    <a:lumMod val="10000"/>
                  </a:schemeClr>
                </a:solidFill>
              </a:rPr>
              <a:t>É de caráter radical do que se procura que exige a radicalização do próprio processo de busca. Se todo o espaço for ocupado pela dúvida, qualquer certeza que aparecer a partir daí terá sido de alguma forma gerada pela própria dúvida, e não será seguramente nenhuma daquelas que foram anteriormente varridas por essa mesma dúvida.</a:t>
            </a:r>
          </a:p>
          <a:p>
            <a:pPr algn="just"/>
            <a:r>
              <a:rPr lang="pt-BR" dirty="0" smtClean="0">
                <a:solidFill>
                  <a:schemeClr val="bg2">
                    <a:lumMod val="10000"/>
                  </a:schemeClr>
                </a:solidFill>
              </a:rPr>
              <a:t>SILVA, F. L. Descartes: a metafísica da modernidade. São Paulo: Moderna, 2001 (adaptado).</a:t>
            </a:r>
          </a:p>
          <a:p>
            <a:pPr algn="just"/>
            <a:endParaRPr lang="pt-BR" dirty="0" smtClean="0">
              <a:solidFill>
                <a:schemeClr val="bg2">
                  <a:lumMod val="10000"/>
                </a:schemeClr>
              </a:solidFill>
            </a:endParaRPr>
          </a:p>
          <a:p>
            <a:pPr algn="just"/>
            <a:r>
              <a:rPr lang="pt-BR" dirty="0" smtClean="0">
                <a:solidFill>
                  <a:schemeClr val="bg2">
                    <a:lumMod val="10000"/>
                  </a:schemeClr>
                </a:solidFill>
              </a:rPr>
              <a:t>A exposição e a análise do projeto cartesiano indicam que, para viabilizar a reconstrução radical do conhecimento, deve-se </a:t>
            </a:r>
          </a:p>
          <a:p>
            <a:pPr algn="just"/>
            <a:r>
              <a:rPr lang="pt-BR" dirty="0" smtClean="0">
                <a:solidFill>
                  <a:schemeClr val="bg2">
                    <a:lumMod val="10000"/>
                  </a:schemeClr>
                </a:solidFill>
              </a:rPr>
              <a:t>a) retomar o método da tradição para edificar a ciência com legitimidade.   </a:t>
            </a:r>
          </a:p>
          <a:p>
            <a:pPr algn="just"/>
            <a:r>
              <a:rPr lang="pt-BR" dirty="0" smtClean="0">
                <a:solidFill>
                  <a:schemeClr val="bg2">
                    <a:lumMod val="10000"/>
                  </a:schemeClr>
                </a:solidFill>
              </a:rPr>
              <a:t>b) questionar de forma ampla e profunda as antigas ideias e concepções.   </a:t>
            </a:r>
          </a:p>
          <a:p>
            <a:pPr algn="just"/>
            <a:r>
              <a:rPr lang="pt-BR" dirty="0" smtClean="0">
                <a:solidFill>
                  <a:schemeClr val="bg2">
                    <a:lumMod val="10000"/>
                  </a:schemeClr>
                </a:solidFill>
              </a:rPr>
              <a:t>c) investigar os conteúdos da consciência dos homens menos esclarecidos.   </a:t>
            </a:r>
          </a:p>
          <a:p>
            <a:pPr algn="just"/>
            <a:r>
              <a:rPr lang="pt-BR" dirty="0" smtClean="0">
                <a:solidFill>
                  <a:schemeClr val="bg2">
                    <a:lumMod val="10000"/>
                  </a:schemeClr>
                </a:solidFill>
              </a:rPr>
              <a:t>d) buscar uma via para eliminar da memória saberes antigos e ultrapassados.   </a:t>
            </a:r>
          </a:p>
          <a:p>
            <a:pPr algn="just"/>
            <a:r>
              <a:rPr lang="pt-BR" dirty="0" smtClean="0">
                <a:solidFill>
                  <a:schemeClr val="bg2">
                    <a:lumMod val="10000"/>
                  </a:schemeClr>
                </a:solidFill>
              </a:rPr>
              <a:t>e) encontrar ideias e pensamentos evidentes que dispensam ser questionados. </a:t>
            </a:r>
            <a:endParaRPr lang="pt-BR" dirty="0">
              <a:solidFill>
                <a:schemeClr val="bg2">
                  <a:lumMod val="10000"/>
                </a:schemeClr>
              </a:solidFill>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4914" y="5733256"/>
            <a:ext cx="463550"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6316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260648"/>
            <a:ext cx="8568952" cy="5632311"/>
          </a:xfrm>
          <a:prstGeom prst="rect">
            <a:avLst/>
          </a:prstGeom>
        </p:spPr>
        <p:txBody>
          <a:bodyPr wrap="square">
            <a:spAutoFit/>
          </a:bodyPr>
          <a:lstStyle/>
          <a:p>
            <a:pPr algn="just"/>
            <a:r>
              <a:rPr lang="pt-BR" dirty="0" smtClean="0">
                <a:solidFill>
                  <a:schemeClr val="bg2">
                    <a:lumMod val="10000"/>
                  </a:schemeClr>
                </a:solidFill>
              </a:rPr>
              <a:t>Resposta da questão 6:</a:t>
            </a:r>
          </a:p>
          <a:p>
            <a:pPr algn="just"/>
            <a:r>
              <a:rPr lang="pt-BR" dirty="0" smtClean="0">
                <a:solidFill>
                  <a:schemeClr val="bg2">
                    <a:lumMod val="10000"/>
                  </a:schemeClr>
                </a:solidFill>
              </a:rPr>
              <a:t> [B]</a:t>
            </a:r>
          </a:p>
          <a:p>
            <a:pPr algn="just"/>
            <a:endParaRPr lang="pt-BR" dirty="0" smtClean="0">
              <a:solidFill>
                <a:schemeClr val="bg2">
                  <a:lumMod val="10000"/>
                </a:schemeClr>
              </a:solidFill>
            </a:endParaRPr>
          </a:p>
          <a:p>
            <a:pPr algn="just"/>
            <a:r>
              <a:rPr lang="pt-BR" dirty="0" smtClean="0">
                <a:solidFill>
                  <a:schemeClr val="bg2">
                    <a:lumMod val="10000"/>
                  </a:schemeClr>
                </a:solidFill>
              </a:rPr>
              <a:t>Como exemplo da radicalidade indicada pelo prof. Franklin Leopoldo e Silva, vale mencionar que Descartes inicia a segunda meditação com a metáfora de um homem submerso, ele diz: “a meditação que fiz ontem encheu-me de tantas dúvidas, que doravante não está mais em meu alcance esquecê-las. E, no entanto, não vejo de que maneira poderia resolvê-las; e, como se de súbito tivesse caído em águas muito profundas, estou de tal modo surpreso que não posso nem firmar meus pés no fundo, nem nadar para me manter à tona”. Essa metáfora expõe um homem de mãos atadas; voltar para a situação anterior é impossível, porém manter-se no meio do caminho também. A única opção é manter-se trilhando o caminho da dúvida sistemática e generalizada, esperando desse modo alcançar algum ponto firme o suficiente para ser possível apoiar os pés, e nadar de volta para a superfície. Mantendo-se nesse caminho, o filósofo busca o ponto que irá inaugurar uma cadeia de razões da qual ele não poderá duvidar. O chão desse mar no qual o filósofo está submerso é esta única coisa da qual ele não pode duvidar, mesmo se o gênio maligno estiver operando. Tal certeza radical é a certeza sobre o fato de que se o gênio maligno perverte meus pensamentos, ele nunca poderia perverter o próprio fato de que eu devo estar pensando para que ele me engane. Penso, existo é a nova raiz que nutre a modernidade. </a:t>
            </a:r>
            <a:endParaRPr lang="pt-BR" dirty="0">
              <a:solidFill>
                <a:schemeClr val="bg2">
                  <a:lumMod val="10000"/>
                </a:schemeClr>
              </a:solidFill>
            </a:endParaRPr>
          </a:p>
        </p:txBody>
      </p:sp>
    </p:spTree>
    <p:extLst>
      <p:ext uri="{BB962C8B-B14F-4D97-AF65-F5344CB8AC3E}">
        <p14:creationId xmlns:p14="http://schemas.microsoft.com/office/powerpoint/2010/main" val="1688506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116632"/>
            <a:ext cx="8568952" cy="6740307"/>
          </a:xfrm>
          <a:prstGeom prst="rect">
            <a:avLst/>
          </a:prstGeom>
        </p:spPr>
        <p:txBody>
          <a:bodyPr wrap="square">
            <a:spAutoFit/>
          </a:bodyPr>
          <a:lstStyle/>
          <a:p>
            <a:pPr algn="just"/>
            <a:r>
              <a:rPr lang="pt-BR" dirty="0">
                <a:solidFill>
                  <a:schemeClr val="bg2">
                    <a:lumMod val="10000"/>
                  </a:schemeClr>
                </a:solidFill>
              </a:rPr>
              <a:t>7</a:t>
            </a:r>
            <a:r>
              <a:rPr lang="pt-BR" dirty="0" smtClean="0">
                <a:solidFill>
                  <a:schemeClr val="bg2">
                    <a:lumMod val="10000"/>
                  </a:schemeClr>
                </a:solidFill>
              </a:rPr>
              <a:t>. (Enem 2012)  TEXTO I</a:t>
            </a:r>
          </a:p>
          <a:p>
            <a:pPr algn="just"/>
            <a:r>
              <a:rPr lang="pt-BR" dirty="0" smtClean="0">
                <a:solidFill>
                  <a:schemeClr val="bg2">
                    <a:lumMod val="10000"/>
                  </a:schemeClr>
                </a:solidFill>
              </a:rPr>
              <a:t>Experimentei algumas vezes que os sentidos eram enganosos, e é de prudência nunca se fiar inteiramente em quem já nos enganou uma vez.</a:t>
            </a:r>
          </a:p>
          <a:p>
            <a:pPr algn="just"/>
            <a:r>
              <a:rPr lang="pt-BR" dirty="0" smtClean="0">
                <a:solidFill>
                  <a:schemeClr val="bg2">
                    <a:lumMod val="10000"/>
                  </a:schemeClr>
                </a:solidFill>
              </a:rPr>
              <a:t>DESCARTES, R. Meditações Metafísicas. São Paulo: Abril Cultural, 1979.</a:t>
            </a:r>
          </a:p>
          <a:p>
            <a:pPr algn="just"/>
            <a:endParaRPr lang="pt-BR" dirty="0" smtClean="0">
              <a:solidFill>
                <a:schemeClr val="bg2">
                  <a:lumMod val="10000"/>
                </a:schemeClr>
              </a:solidFill>
            </a:endParaRPr>
          </a:p>
          <a:p>
            <a:pPr algn="just"/>
            <a:r>
              <a:rPr lang="pt-BR" dirty="0" smtClean="0">
                <a:solidFill>
                  <a:schemeClr val="bg2">
                    <a:lumMod val="10000"/>
                  </a:schemeClr>
                </a:solidFill>
              </a:rPr>
              <a:t>TEXTO II</a:t>
            </a:r>
          </a:p>
          <a:p>
            <a:pPr algn="just"/>
            <a:r>
              <a:rPr lang="pt-BR" dirty="0" smtClean="0">
                <a:solidFill>
                  <a:schemeClr val="bg2">
                    <a:lumMod val="10000"/>
                  </a:schemeClr>
                </a:solidFill>
              </a:rPr>
              <a:t>Sempre que alimentarmos alguma suspeita de que uma ideia esteja sendo empregada sem nenhum significado, precisaremos apenas indagar: de que impressão deriva esta suposta ideia? E se for impossível atribuir-lhe qualquer impressão sensorial, isso servirá para confirmar nossa suspeita.</a:t>
            </a:r>
          </a:p>
          <a:p>
            <a:pPr algn="just"/>
            <a:endParaRPr lang="pt-BR" dirty="0" smtClean="0">
              <a:solidFill>
                <a:schemeClr val="bg2">
                  <a:lumMod val="10000"/>
                </a:schemeClr>
              </a:solidFill>
            </a:endParaRPr>
          </a:p>
          <a:p>
            <a:pPr algn="just"/>
            <a:r>
              <a:rPr lang="pt-BR" dirty="0" smtClean="0">
                <a:solidFill>
                  <a:schemeClr val="bg2">
                    <a:lumMod val="10000"/>
                  </a:schemeClr>
                </a:solidFill>
              </a:rPr>
              <a:t>HUME, D. Uma investigação sobre o entendimento. São Paulo: Unesp, 2004 (adaptado).</a:t>
            </a:r>
          </a:p>
          <a:p>
            <a:pPr algn="just"/>
            <a:endParaRPr lang="pt-BR" dirty="0" smtClean="0">
              <a:solidFill>
                <a:schemeClr val="bg2">
                  <a:lumMod val="10000"/>
                </a:schemeClr>
              </a:solidFill>
            </a:endParaRPr>
          </a:p>
          <a:p>
            <a:pPr algn="just"/>
            <a:r>
              <a:rPr lang="pt-BR" dirty="0" smtClean="0">
                <a:solidFill>
                  <a:schemeClr val="bg2">
                    <a:lumMod val="10000"/>
                  </a:schemeClr>
                </a:solidFill>
              </a:rPr>
              <a:t>Nos textos, ambos os autores se posicionam sobre a natureza do conhecimento humano. A comparação dos excertos permite assumir que Descartes e Hume </a:t>
            </a:r>
          </a:p>
          <a:p>
            <a:pPr algn="just"/>
            <a:r>
              <a:rPr lang="pt-BR" dirty="0" smtClean="0">
                <a:solidFill>
                  <a:schemeClr val="bg2">
                    <a:lumMod val="10000"/>
                  </a:schemeClr>
                </a:solidFill>
              </a:rPr>
              <a:t>a) defendem os sentidos como critério originário para considerar um conhecimento legítimo.   </a:t>
            </a:r>
          </a:p>
          <a:p>
            <a:pPr algn="just"/>
            <a:r>
              <a:rPr lang="pt-BR" dirty="0" smtClean="0">
                <a:solidFill>
                  <a:schemeClr val="bg2">
                    <a:lumMod val="10000"/>
                  </a:schemeClr>
                </a:solidFill>
              </a:rPr>
              <a:t>b) entendem que é desnecessário suspeitar do significado de uma ideia na reflexão filosófica e crítica.   </a:t>
            </a:r>
          </a:p>
          <a:p>
            <a:pPr algn="just"/>
            <a:r>
              <a:rPr lang="pt-BR" dirty="0" smtClean="0">
                <a:solidFill>
                  <a:schemeClr val="bg2">
                    <a:lumMod val="10000"/>
                  </a:schemeClr>
                </a:solidFill>
              </a:rPr>
              <a:t>c) são legítimos representantes do criticismo quanto à gênese do conhecimento.   </a:t>
            </a:r>
          </a:p>
          <a:p>
            <a:pPr algn="just"/>
            <a:r>
              <a:rPr lang="pt-BR" dirty="0" smtClean="0">
                <a:solidFill>
                  <a:schemeClr val="bg2">
                    <a:lumMod val="10000"/>
                  </a:schemeClr>
                </a:solidFill>
              </a:rPr>
              <a:t>d) concordam que conhecimento humano é impossível em relação às ideias e aos sentidos.   </a:t>
            </a:r>
          </a:p>
          <a:p>
            <a:pPr algn="just"/>
            <a:r>
              <a:rPr lang="pt-BR" dirty="0" smtClean="0">
                <a:solidFill>
                  <a:schemeClr val="bg2">
                    <a:lumMod val="10000"/>
                  </a:schemeClr>
                </a:solidFill>
              </a:rPr>
              <a:t>e) atribuem diferentes lugares ao papel dos sentidos no processo de obtenção do conhecimento. </a:t>
            </a:r>
            <a:endParaRPr lang="pt-BR" dirty="0">
              <a:solidFill>
                <a:schemeClr val="bg2">
                  <a:lumMod val="10000"/>
                </a:schemeClr>
              </a:solidFill>
            </a:endParaRPr>
          </a:p>
        </p:txBody>
      </p:sp>
    </p:spTree>
    <p:extLst>
      <p:ext uri="{BB962C8B-B14F-4D97-AF65-F5344CB8AC3E}">
        <p14:creationId xmlns:p14="http://schemas.microsoft.com/office/powerpoint/2010/main" val="1665751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798959"/>
            <a:ext cx="8496944" cy="5078313"/>
          </a:xfrm>
          <a:prstGeom prst="rect">
            <a:avLst/>
          </a:prstGeom>
        </p:spPr>
        <p:txBody>
          <a:bodyPr wrap="square">
            <a:spAutoFit/>
          </a:bodyPr>
          <a:lstStyle/>
          <a:p>
            <a:pPr algn="just"/>
            <a:r>
              <a:rPr lang="pt-BR" dirty="0" smtClean="0">
                <a:solidFill>
                  <a:schemeClr val="bg2">
                    <a:lumMod val="10000"/>
                  </a:schemeClr>
                </a:solidFill>
              </a:rPr>
              <a:t>Resposta da questão 7:</a:t>
            </a:r>
          </a:p>
          <a:p>
            <a:pPr algn="just"/>
            <a:r>
              <a:rPr lang="pt-BR" dirty="0" smtClean="0">
                <a:solidFill>
                  <a:schemeClr val="bg2">
                    <a:lumMod val="10000"/>
                  </a:schemeClr>
                </a:solidFill>
              </a:rPr>
              <a:t> [E]</a:t>
            </a:r>
          </a:p>
          <a:p>
            <a:pPr algn="just"/>
            <a:endParaRPr lang="pt-BR" dirty="0" smtClean="0">
              <a:solidFill>
                <a:schemeClr val="bg2">
                  <a:lumMod val="10000"/>
                </a:schemeClr>
              </a:solidFill>
            </a:endParaRPr>
          </a:p>
          <a:p>
            <a:pPr algn="just"/>
            <a:r>
              <a:rPr lang="pt-BR" dirty="0" smtClean="0">
                <a:solidFill>
                  <a:schemeClr val="bg2">
                    <a:lumMod val="10000"/>
                  </a:schemeClr>
                </a:solidFill>
              </a:rPr>
              <a:t>Da dúvida sistemática e generalizada das experiências sensíveis, Descartes espera começar a busca por algum ponto firme o suficiente para ser possível se apoiar e não duvidar. O chão deste mar de dúvidas no qual o filósofo está submerso é esta única coisa da qual ele não pode duvidar, mesmo se o gênio maligno estiver operando. Esta certeza é a certeza sobre o fato de que se o gênio maligno perverte meus pensamentos, ele nunca poderia perverter o próprio fato de que eu devo estar pensando para que ele me engane. Então, se penso, existo.</a:t>
            </a:r>
          </a:p>
          <a:p>
            <a:pPr algn="just"/>
            <a:r>
              <a:rPr lang="pt-BR" dirty="0" smtClean="0">
                <a:solidFill>
                  <a:schemeClr val="bg2">
                    <a:lumMod val="10000"/>
                  </a:schemeClr>
                </a:solidFill>
              </a:rPr>
              <a:t>David Hume (1711-1776), influenciado pela filosofia de John Locke (1632-1704), parte de uma noção da mente humana segundo a qual o homem não possui ideias inatas, porém todas elas provêm da experiência sensível para compor o conhecimento. Sendo assim, o homem conhece a partir das impressões e das ideias que concebe a partir da experiência. De experiências habituais ele constrói conhecimentos baseados em matérias de fato e relações entre ideias. Os conhecimentos sobre matérias de fato são empíricos, portanto, apenas mais ou menos prováveis, já os conhecimentos sobre relações de ideias são puros, portanto, sempre certos sem, todavia, se referir a qualquer realidade sensível. </a:t>
            </a:r>
            <a:endParaRPr lang="pt-BR" dirty="0">
              <a:solidFill>
                <a:schemeClr val="bg2">
                  <a:lumMod val="10000"/>
                </a:schemeClr>
              </a:solidFill>
            </a:endParaRPr>
          </a:p>
        </p:txBody>
      </p:sp>
    </p:spTree>
    <p:extLst>
      <p:ext uri="{BB962C8B-B14F-4D97-AF65-F5344CB8AC3E}">
        <p14:creationId xmlns:p14="http://schemas.microsoft.com/office/powerpoint/2010/main" val="2757152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728645" y="3039343"/>
            <a:ext cx="1995483" cy="461665"/>
          </a:xfrm>
          <a:prstGeom prst="rect">
            <a:avLst/>
          </a:prstGeom>
          <a:noFill/>
        </p:spPr>
        <p:txBody>
          <a:bodyPr wrap="none" rtlCol="0">
            <a:spAutoFit/>
          </a:bodyPr>
          <a:lstStyle/>
          <a:p>
            <a:r>
              <a:rPr lang="en-US" sz="2400" dirty="0" err="1" smtClean="0">
                <a:solidFill>
                  <a:srgbClr val="C00000"/>
                </a:solidFill>
                <a:latin typeface="Cooper Black" pitchFamily="18" charset="0"/>
                <a:cs typeface="Aharoni" pitchFamily="2" charset="-79"/>
              </a:rPr>
              <a:t>Aristóteles</a:t>
            </a:r>
            <a:r>
              <a:rPr lang="en-US" sz="2400" dirty="0" smtClean="0">
                <a:solidFill>
                  <a:srgbClr val="C00000"/>
                </a:solidFill>
                <a:latin typeface="Cooper Black" pitchFamily="18" charset="0"/>
                <a:cs typeface="Aharoni" pitchFamily="2" charset="-79"/>
              </a:rPr>
              <a:t> </a:t>
            </a:r>
            <a:endParaRPr lang="pt-BR" sz="2400" dirty="0">
              <a:solidFill>
                <a:srgbClr val="C00000"/>
              </a:solidFill>
              <a:latin typeface="Cooper Black" pitchFamily="18" charset="0"/>
              <a:cs typeface="Aharoni" pitchFamily="2" charset="-79"/>
            </a:endParaRPr>
          </a:p>
        </p:txBody>
      </p:sp>
    </p:spTree>
    <p:extLst>
      <p:ext uri="{BB962C8B-B14F-4D97-AF65-F5344CB8AC3E}">
        <p14:creationId xmlns:p14="http://schemas.microsoft.com/office/powerpoint/2010/main" val="1787456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945930"/>
            <a:ext cx="6180782" cy="3715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aixaDeTexto 1"/>
          <p:cNvSpPr txBox="1"/>
          <p:nvPr/>
        </p:nvSpPr>
        <p:spPr>
          <a:xfrm>
            <a:off x="1837513" y="1124744"/>
            <a:ext cx="5702010" cy="369332"/>
          </a:xfrm>
          <a:prstGeom prst="rect">
            <a:avLst/>
          </a:prstGeom>
          <a:noFill/>
        </p:spPr>
        <p:txBody>
          <a:bodyPr wrap="none" rtlCol="0">
            <a:spAutoFit/>
          </a:bodyPr>
          <a:lstStyle/>
          <a:p>
            <a:r>
              <a:rPr lang="en-US" dirty="0" err="1" smtClean="0"/>
              <a:t>Exigência</a:t>
            </a:r>
            <a:r>
              <a:rPr lang="en-US" dirty="0" smtClean="0"/>
              <a:t> de </a:t>
            </a:r>
            <a:r>
              <a:rPr lang="en-US" dirty="0" err="1"/>
              <a:t>C</a:t>
            </a:r>
            <a:r>
              <a:rPr lang="en-US" dirty="0" err="1" smtClean="0"/>
              <a:t>onhecimento</a:t>
            </a:r>
            <a:r>
              <a:rPr lang="en-US" dirty="0" smtClean="0"/>
              <a:t> </a:t>
            </a:r>
            <a:r>
              <a:rPr lang="en-US" dirty="0" err="1"/>
              <a:t>P</a:t>
            </a:r>
            <a:r>
              <a:rPr lang="en-US" dirty="0" err="1" smtClean="0"/>
              <a:t>révio</a:t>
            </a:r>
            <a:r>
              <a:rPr lang="en-US" dirty="0" smtClean="0"/>
              <a:t> de </a:t>
            </a:r>
            <a:r>
              <a:rPr lang="en-US" dirty="0" err="1"/>
              <a:t>C</a:t>
            </a:r>
            <a:r>
              <a:rPr lang="en-US" dirty="0" err="1" smtClean="0"/>
              <a:t>onceitos</a:t>
            </a:r>
            <a:r>
              <a:rPr lang="en-US" dirty="0" smtClean="0"/>
              <a:t> </a:t>
            </a:r>
            <a:r>
              <a:rPr lang="en-US" dirty="0" err="1"/>
              <a:t>F</a:t>
            </a:r>
            <a:r>
              <a:rPr lang="en-US" dirty="0" err="1" smtClean="0"/>
              <a:t>ilosóficos</a:t>
            </a:r>
            <a:endParaRPr lang="pt-BR" dirty="0"/>
          </a:p>
        </p:txBody>
      </p:sp>
    </p:spTree>
    <p:extLst>
      <p:ext uri="{BB962C8B-B14F-4D97-AF65-F5344CB8AC3E}">
        <p14:creationId xmlns:p14="http://schemas.microsoft.com/office/powerpoint/2010/main" val="442412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83568" y="1124744"/>
            <a:ext cx="8136904" cy="4524315"/>
          </a:xfrm>
          <a:prstGeom prst="rect">
            <a:avLst/>
          </a:prstGeom>
        </p:spPr>
        <p:txBody>
          <a:bodyPr wrap="square">
            <a:spAutoFit/>
          </a:bodyPr>
          <a:lstStyle/>
          <a:p>
            <a:r>
              <a:rPr lang="pt-BR" dirty="0">
                <a:solidFill>
                  <a:schemeClr val="bg2">
                    <a:lumMod val="10000"/>
                  </a:schemeClr>
                </a:solidFill>
              </a:rPr>
              <a:t>8</a:t>
            </a:r>
            <a:r>
              <a:rPr lang="pt-BR" dirty="0" smtClean="0">
                <a:solidFill>
                  <a:schemeClr val="bg2">
                    <a:lumMod val="10000"/>
                  </a:schemeClr>
                </a:solidFill>
              </a:rPr>
              <a:t>. (Enem 2013)  A felicidade é portanto, a melhor, a mais nobre e a mais aprazível coisa do mundo, e esses atributos não devem estar separados como na inscrição existente em Delfos “das coisas, a mais nobre é a mais justa, e a melhor é a saúde; porém a mais doce é ter o que amamos”. Todos estes atributos estão presentes nas mais excelentes atividades, e entre essas a melhor, nós a identificamos como felicidade.</a:t>
            </a:r>
          </a:p>
          <a:p>
            <a:endParaRPr lang="pt-BR" dirty="0" smtClean="0">
              <a:solidFill>
                <a:schemeClr val="bg2">
                  <a:lumMod val="10000"/>
                </a:schemeClr>
              </a:solidFill>
            </a:endParaRPr>
          </a:p>
          <a:p>
            <a:r>
              <a:rPr lang="pt-BR" dirty="0" smtClean="0">
                <a:solidFill>
                  <a:schemeClr val="bg2">
                    <a:lumMod val="10000"/>
                  </a:schemeClr>
                </a:solidFill>
              </a:rPr>
              <a:t>ARISTÓTELES. A Política. São Paulo: Cia. das Letras, 2010.</a:t>
            </a:r>
          </a:p>
          <a:p>
            <a:endParaRPr lang="pt-BR" dirty="0" smtClean="0">
              <a:solidFill>
                <a:schemeClr val="bg2">
                  <a:lumMod val="10000"/>
                </a:schemeClr>
              </a:solidFill>
            </a:endParaRPr>
          </a:p>
          <a:p>
            <a:r>
              <a:rPr lang="pt-BR" dirty="0" smtClean="0">
                <a:solidFill>
                  <a:schemeClr val="bg2">
                    <a:lumMod val="10000"/>
                  </a:schemeClr>
                </a:solidFill>
              </a:rPr>
              <a:t>Ao reconhecer na felicidade a reunião dos mais excelentes atributos, Aristóteles a identifica como </a:t>
            </a:r>
          </a:p>
          <a:p>
            <a:r>
              <a:rPr lang="pt-BR" dirty="0" smtClean="0">
                <a:solidFill>
                  <a:schemeClr val="bg2">
                    <a:lumMod val="10000"/>
                  </a:schemeClr>
                </a:solidFill>
              </a:rPr>
              <a:t>a) busca por bens materiais e títulos de nobreza.   </a:t>
            </a:r>
          </a:p>
          <a:p>
            <a:r>
              <a:rPr lang="pt-BR" dirty="0" smtClean="0">
                <a:solidFill>
                  <a:schemeClr val="bg2">
                    <a:lumMod val="10000"/>
                  </a:schemeClr>
                </a:solidFill>
              </a:rPr>
              <a:t>b) plenitude espiritual a ascese pessoal.   </a:t>
            </a:r>
          </a:p>
          <a:p>
            <a:r>
              <a:rPr lang="pt-BR" dirty="0" smtClean="0">
                <a:solidFill>
                  <a:schemeClr val="bg2">
                    <a:lumMod val="10000"/>
                  </a:schemeClr>
                </a:solidFill>
              </a:rPr>
              <a:t>c) finalidade das ações e condutas humanas.   </a:t>
            </a:r>
          </a:p>
          <a:p>
            <a:r>
              <a:rPr lang="pt-BR" dirty="0" smtClean="0">
                <a:solidFill>
                  <a:schemeClr val="bg2">
                    <a:lumMod val="10000"/>
                  </a:schemeClr>
                </a:solidFill>
              </a:rPr>
              <a:t>d) conhecimento de verdades imutáveis e perfeitas.   </a:t>
            </a:r>
          </a:p>
          <a:p>
            <a:r>
              <a:rPr lang="pt-BR" dirty="0" smtClean="0">
                <a:solidFill>
                  <a:schemeClr val="bg2">
                    <a:lumMod val="10000"/>
                  </a:schemeClr>
                </a:solidFill>
              </a:rPr>
              <a:t>e) expressão do sucesso individual e reconhecimento público. </a:t>
            </a:r>
            <a:endParaRPr lang="pt-BR" dirty="0">
              <a:solidFill>
                <a:schemeClr val="bg2">
                  <a:lumMod val="10000"/>
                </a:schemeClr>
              </a:solidFill>
            </a:endParaRPr>
          </a:p>
        </p:txBody>
      </p:sp>
      <p:pic>
        <p:nvPicPr>
          <p:cNvPr id="6146" name="Picture 2" descr="C:\Users\usuario\AppData\Local\Microsoft\Windows\Temporary Internet Files\Content.IE5\Z7V3JKFG\coracao[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8244408" y="5729519"/>
            <a:ext cx="576064" cy="5342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54970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1520" y="-37847"/>
            <a:ext cx="8892480" cy="7017306"/>
          </a:xfrm>
          <a:prstGeom prst="rect">
            <a:avLst/>
          </a:prstGeom>
        </p:spPr>
        <p:txBody>
          <a:bodyPr wrap="square">
            <a:spAutoFit/>
          </a:bodyPr>
          <a:lstStyle/>
          <a:p>
            <a:r>
              <a:rPr lang="pt-BR" dirty="0" smtClean="0">
                <a:solidFill>
                  <a:schemeClr val="bg2">
                    <a:lumMod val="10000"/>
                  </a:schemeClr>
                </a:solidFill>
              </a:rPr>
              <a:t>Resposta da questão </a:t>
            </a:r>
            <a:r>
              <a:rPr lang="pt-BR" dirty="0">
                <a:solidFill>
                  <a:schemeClr val="bg2">
                    <a:lumMod val="10000"/>
                  </a:schemeClr>
                </a:solidFill>
              </a:rPr>
              <a:t>8</a:t>
            </a:r>
            <a:r>
              <a:rPr lang="pt-BR" dirty="0" smtClean="0">
                <a:solidFill>
                  <a:schemeClr val="bg2">
                    <a:lumMod val="10000"/>
                  </a:schemeClr>
                </a:solidFill>
              </a:rPr>
              <a:t>: [C]</a:t>
            </a:r>
            <a:endParaRPr lang="pt-BR" dirty="0" smtClean="0"/>
          </a:p>
          <a:p>
            <a:pPr algn="just"/>
            <a:r>
              <a:rPr lang="pt-BR" dirty="0" smtClean="0">
                <a:solidFill>
                  <a:schemeClr val="bg2">
                    <a:lumMod val="10000"/>
                  </a:schemeClr>
                </a:solidFill>
              </a:rPr>
              <a:t>Aristóteles parte do senso comum para afirmar que todas as atividades humanas, pragmáticas ou teóricas, miram um bem qualquer, de modo que o bem pode ser definido como aquilo a que todas as ações tendem. Todavia, nem todas as atividades do homem tendem para o bem da mesma maneira, pois algumas ações são seus próprios fins e outras são meios através dos quais se atinge alguma finalidade desejada. O homem é capaz de muitas atividades e, por conseguinte, é capaz de atingir muitos fins. Alguns destes fins estão subordinados a outros – por exemplo, a finalidade da agricultura é a alimentação – e, consequentemente, se não podemos dizer que cultivamos apenas por cultivarmos, ao contrário podemos dizer que nos alimentamos apenas por nos alimentarmos. Entretanto, a questão é que poderíamos considerar todas as nossas atividades, até a alimentação, em função de outras, e o fim visado pela primeira tornar-se-ia o começo da segunda. Se assim considerássemos, a sequência seguiria infinitamente, nos fazendo transitar de uma ação para outra nunca nos tranquilizando. Ora, a atividade humana deve visar o bem tendo em vista aquela atividade mais excelente, o sumo bem. Conhecer tal sumo é, então, de grande importância, pois afetaria a maneira como agimos e facilitaria a realização da nossa felicidade nos dando um bom termo para nossas ações. Segundo o filósofo grego, a política é a arte mestra, pois é decisiva para a determinação dos conteúdos de todas as ciências, isto é, todos os conhecimentos se subordinam à finalidade da política; se considerarmos que o bem é a felicidade e o sumo bem é a felicidade de todos, então a política se torna a mais decisiva das ciências por ser a atividade que realiza o último fim, o sumo bem. Portanto, se a felicidade é a atividade da alma em conformidade com a virtude perfeita, e esta virtude perfeita é adquirida através de um bom hábito dirigido pela ciência política, então a felicidade é algo divino, pois ela é o que de melhor existe no mundo, ou seja, ela é a felicidade de todos os cidadãos atingida pela boa direção da alma de cada um. </a:t>
            </a:r>
            <a:endParaRPr lang="pt-BR" dirty="0">
              <a:solidFill>
                <a:schemeClr val="bg2">
                  <a:lumMod val="10000"/>
                </a:schemeClr>
              </a:solidFill>
            </a:endParaRPr>
          </a:p>
        </p:txBody>
      </p:sp>
    </p:spTree>
    <p:extLst>
      <p:ext uri="{BB962C8B-B14F-4D97-AF65-F5344CB8AC3E}">
        <p14:creationId xmlns:p14="http://schemas.microsoft.com/office/powerpoint/2010/main" val="2599536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139952" y="3039343"/>
            <a:ext cx="1261884" cy="461665"/>
          </a:xfrm>
          <a:prstGeom prst="rect">
            <a:avLst/>
          </a:prstGeom>
          <a:noFill/>
        </p:spPr>
        <p:txBody>
          <a:bodyPr wrap="none" rtlCol="0">
            <a:spAutoFit/>
          </a:bodyPr>
          <a:lstStyle/>
          <a:p>
            <a:r>
              <a:rPr lang="en-US" sz="2400" dirty="0" err="1" smtClean="0">
                <a:solidFill>
                  <a:srgbClr val="C00000"/>
                </a:solidFill>
                <a:latin typeface="Cooper Black" pitchFamily="18" charset="0"/>
                <a:cs typeface="Aharoni" pitchFamily="2" charset="-79"/>
              </a:rPr>
              <a:t>Platão</a:t>
            </a:r>
            <a:r>
              <a:rPr lang="en-US" sz="2400" dirty="0" smtClean="0">
                <a:solidFill>
                  <a:srgbClr val="C00000"/>
                </a:solidFill>
                <a:latin typeface="Cooper Black" pitchFamily="18" charset="0"/>
                <a:cs typeface="Aharoni" pitchFamily="2" charset="-79"/>
              </a:rPr>
              <a:t> </a:t>
            </a:r>
            <a:endParaRPr lang="pt-BR" sz="2400" dirty="0">
              <a:solidFill>
                <a:srgbClr val="C00000"/>
              </a:solidFill>
              <a:latin typeface="Cooper Black" pitchFamily="18" charset="0"/>
              <a:cs typeface="Aharoni" pitchFamily="2" charset="-79"/>
            </a:endParaRPr>
          </a:p>
        </p:txBody>
      </p:sp>
    </p:spTree>
    <p:extLst>
      <p:ext uri="{BB962C8B-B14F-4D97-AF65-F5344CB8AC3E}">
        <p14:creationId xmlns:p14="http://schemas.microsoft.com/office/powerpoint/2010/main" val="3424414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395536" y="1028343"/>
            <a:ext cx="8568952" cy="5355312"/>
          </a:xfrm>
          <a:prstGeom prst="rect">
            <a:avLst/>
          </a:prstGeom>
        </p:spPr>
        <p:txBody>
          <a:bodyPr wrap="square">
            <a:spAutoFit/>
          </a:bodyPr>
          <a:lstStyle/>
          <a:p>
            <a:pPr algn="just"/>
            <a:r>
              <a:rPr lang="pt-BR" dirty="0">
                <a:solidFill>
                  <a:schemeClr val="bg2">
                    <a:lumMod val="10000"/>
                  </a:schemeClr>
                </a:solidFill>
              </a:rPr>
              <a:t>9</a:t>
            </a:r>
            <a:r>
              <a:rPr lang="pt-BR" dirty="0" smtClean="0">
                <a:solidFill>
                  <a:schemeClr val="bg2">
                    <a:lumMod val="10000"/>
                  </a:schemeClr>
                </a:solidFill>
              </a:rPr>
              <a:t>. (Enem 2014)  </a:t>
            </a:r>
          </a:p>
          <a:p>
            <a:pPr algn="just"/>
            <a:r>
              <a:rPr lang="pt-BR" dirty="0" smtClean="0">
                <a:solidFill>
                  <a:schemeClr val="bg2">
                    <a:lumMod val="10000"/>
                  </a:schemeClr>
                </a:solidFill>
              </a:rPr>
              <a:t> </a:t>
            </a:r>
          </a:p>
          <a:p>
            <a:pPr algn="just"/>
            <a:endParaRPr lang="en-US" dirty="0" smtClean="0">
              <a:solidFill>
                <a:schemeClr val="bg2">
                  <a:lumMod val="10000"/>
                </a:schemeClr>
              </a:solidFill>
            </a:endParaRPr>
          </a:p>
          <a:p>
            <a:pPr algn="just"/>
            <a:endParaRPr lang="en-US" dirty="0" smtClean="0">
              <a:solidFill>
                <a:schemeClr val="bg2">
                  <a:lumMod val="10000"/>
                </a:schemeClr>
              </a:solidFill>
            </a:endParaRPr>
          </a:p>
          <a:p>
            <a:pPr algn="just"/>
            <a:endParaRPr lang="en-US" dirty="0">
              <a:solidFill>
                <a:schemeClr val="bg2">
                  <a:lumMod val="10000"/>
                </a:schemeClr>
              </a:solidFill>
            </a:endParaRPr>
          </a:p>
          <a:p>
            <a:pPr algn="just"/>
            <a:endParaRPr lang="en-US" dirty="0" smtClean="0">
              <a:solidFill>
                <a:schemeClr val="bg2">
                  <a:lumMod val="10000"/>
                </a:schemeClr>
              </a:solidFill>
            </a:endParaRPr>
          </a:p>
          <a:p>
            <a:pPr algn="just"/>
            <a:endParaRPr lang="en-US" dirty="0">
              <a:solidFill>
                <a:schemeClr val="bg2">
                  <a:lumMod val="10000"/>
                </a:schemeClr>
              </a:solidFill>
            </a:endParaRPr>
          </a:p>
          <a:p>
            <a:pPr algn="just"/>
            <a:endParaRPr lang="en-US" dirty="0">
              <a:solidFill>
                <a:schemeClr val="bg2">
                  <a:lumMod val="10000"/>
                </a:schemeClr>
              </a:solidFill>
            </a:endParaRPr>
          </a:p>
          <a:p>
            <a:pPr algn="just"/>
            <a:endParaRPr lang="en-US" dirty="0" smtClean="0">
              <a:solidFill>
                <a:schemeClr val="bg2">
                  <a:lumMod val="10000"/>
                </a:schemeClr>
              </a:solidFill>
            </a:endParaRPr>
          </a:p>
          <a:p>
            <a:pPr algn="just"/>
            <a:endParaRPr lang="en-US" dirty="0">
              <a:solidFill>
                <a:schemeClr val="bg2">
                  <a:lumMod val="10000"/>
                </a:schemeClr>
              </a:solidFill>
            </a:endParaRPr>
          </a:p>
          <a:p>
            <a:pPr algn="just"/>
            <a:endParaRPr lang="en-US" dirty="0" smtClean="0">
              <a:solidFill>
                <a:schemeClr val="bg2">
                  <a:lumMod val="10000"/>
                </a:schemeClr>
              </a:solidFill>
            </a:endParaRPr>
          </a:p>
          <a:p>
            <a:pPr algn="just"/>
            <a:endParaRPr lang="pt-BR" dirty="0" smtClean="0">
              <a:solidFill>
                <a:schemeClr val="bg2">
                  <a:lumMod val="10000"/>
                </a:schemeClr>
              </a:solidFill>
            </a:endParaRPr>
          </a:p>
          <a:p>
            <a:pPr algn="just"/>
            <a:r>
              <a:rPr lang="pt-BR" dirty="0" smtClean="0">
                <a:solidFill>
                  <a:schemeClr val="bg2">
                    <a:lumMod val="10000"/>
                  </a:schemeClr>
                </a:solidFill>
              </a:rPr>
              <a:t>No centro da imagem, o filósofo Platão é retratado apontando para o alto. Esse gesto significa que o conhecimento se encontra em uma instância na qual o homem descobre a </a:t>
            </a:r>
          </a:p>
          <a:p>
            <a:pPr algn="just"/>
            <a:r>
              <a:rPr lang="pt-BR" dirty="0" smtClean="0">
                <a:solidFill>
                  <a:schemeClr val="bg2">
                    <a:lumMod val="10000"/>
                  </a:schemeClr>
                </a:solidFill>
              </a:rPr>
              <a:t>a) suspensão do juízo como reveladora da verdade.   </a:t>
            </a:r>
          </a:p>
          <a:p>
            <a:pPr algn="just"/>
            <a:r>
              <a:rPr lang="pt-BR" dirty="0" smtClean="0">
                <a:solidFill>
                  <a:schemeClr val="bg2">
                    <a:lumMod val="10000"/>
                  </a:schemeClr>
                </a:solidFill>
              </a:rPr>
              <a:t>b) realidade inteligível por meio do método dialético.   </a:t>
            </a:r>
          </a:p>
          <a:p>
            <a:pPr algn="just"/>
            <a:r>
              <a:rPr lang="pt-BR" dirty="0" smtClean="0">
                <a:solidFill>
                  <a:schemeClr val="bg2">
                    <a:lumMod val="10000"/>
                  </a:schemeClr>
                </a:solidFill>
              </a:rPr>
              <a:t>c) salvação da condição mortal pelo poder de Deus.   </a:t>
            </a:r>
          </a:p>
          <a:p>
            <a:pPr algn="just"/>
            <a:r>
              <a:rPr lang="pt-BR" dirty="0" smtClean="0">
                <a:solidFill>
                  <a:schemeClr val="bg2">
                    <a:lumMod val="10000"/>
                  </a:schemeClr>
                </a:solidFill>
              </a:rPr>
              <a:t>d) essência das coisas sensíveis no intelecto divino.   </a:t>
            </a:r>
          </a:p>
          <a:p>
            <a:pPr algn="just"/>
            <a:r>
              <a:rPr lang="pt-BR" dirty="0" smtClean="0">
                <a:solidFill>
                  <a:schemeClr val="bg2">
                    <a:lumMod val="10000"/>
                  </a:schemeClr>
                </a:solidFill>
              </a:rPr>
              <a:t>e) ordem intrínseca ao mundo por meio da sensibilidade. </a:t>
            </a:r>
            <a:endParaRPr lang="pt-BR" dirty="0">
              <a:solidFill>
                <a:schemeClr val="bg2">
                  <a:lumMod val="10000"/>
                </a:schemeClr>
              </a:solidFill>
            </a:endParaRPr>
          </a:p>
        </p:txBody>
      </p:sp>
      <p:pic>
        <p:nvPicPr>
          <p:cNvPr id="7181"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2889" y="620688"/>
            <a:ext cx="4874246" cy="3589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34832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83568" y="2136339"/>
            <a:ext cx="7920880" cy="1754326"/>
          </a:xfrm>
          <a:prstGeom prst="rect">
            <a:avLst/>
          </a:prstGeom>
        </p:spPr>
        <p:txBody>
          <a:bodyPr wrap="square">
            <a:spAutoFit/>
          </a:bodyPr>
          <a:lstStyle/>
          <a:p>
            <a:pPr algn="just"/>
            <a:r>
              <a:rPr lang="pt-BR" dirty="0" smtClean="0">
                <a:solidFill>
                  <a:schemeClr val="bg2">
                    <a:lumMod val="10000"/>
                  </a:schemeClr>
                </a:solidFill>
              </a:rPr>
              <a:t>Resposta da questão 1:</a:t>
            </a:r>
          </a:p>
          <a:p>
            <a:pPr algn="just"/>
            <a:r>
              <a:rPr lang="pt-BR" dirty="0" smtClean="0">
                <a:solidFill>
                  <a:schemeClr val="bg2">
                    <a:lumMod val="10000"/>
                  </a:schemeClr>
                </a:solidFill>
              </a:rPr>
              <a:t> [B]</a:t>
            </a:r>
          </a:p>
          <a:p>
            <a:pPr algn="just"/>
            <a:endParaRPr lang="pt-BR" dirty="0" smtClean="0">
              <a:solidFill>
                <a:schemeClr val="bg2">
                  <a:lumMod val="10000"/>
                </a:schemeClr>
              </a:solidFill>
            </a:endParaRPr>
          </a:p>
          <a:p>
            <a:pPr algn="just"/>
            <a:r>
              <a:rPr lang="pt-BR" dirty="0" smtClean="0">
                <a:solidFill>
                  <a:schemeClr val="bg2">
                    <a:lumMod val="10000"/>
                  </a:schemeClr>
                </a:solidFill>
              </a:rPr>
              <a:t>Platão é conhecido como um filósofo idealista. Segundo ele, a verdade encontra-se no mundo das ideias, e não no mundo material. O pensamento somente pode se aproximar das ideias através da dialética, que o purifica das crenças e opiniões. </a:t>
            </a:r>
            <a:endParaRPr lang="pt-BR" dirty="0">
              <a:solidFill>
                <a:schemeClr val="bg2">
                  <a:lumMod val="10000"/>
                </a:schemeClr>
              </a:solidFill>
            </a:endParaRPr>
          </a:p>
        </p:txBody>
      </p:sp>
    </p:spTree>
    <p:extLst>
      <p:ext uri="{BB962C8B-B14F-4D97-AF65-F5344CB8AC3E}">
        <p14:creationId xmlns:p14="http://schemas.microsoft.com/office/powerpoint/2010/main" val="40881055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467544" y="908720"/>
            <a:ext cx="8352928" cy="4524315"/>
          </a:xfrm>
          <a:prstGeom prst="rect">
            <a:avLst/>
          </a:prstGeom>
        </p:spPr>
        <p:txBody>
          <a:bodyPr wrap="square">
            <a:spAutoFit/>
          </a:bodyPr>
          <a:lstStyle/>
          <a:p>
            <a:pPr algn="just"/>
            <a:r>
              <a:rPr lang="pt-BR" dirty="0" smtClean="0">
                <a:solidFill>
                  <a:schemeClr val="bg2">
                    <a:lumMod val="10000"/>
                  </a:schemeClr>
                </a:solidFill>
              </a:rPr>
              <a:t>10. (Enem 2012)  Para Platão, o que havia de verdadeiro em Parmênides era que o objeto de conhecimento é um objeto de razão e não de sensação, e era preciso estabelecer uma relação entre objeto racional e objeto sensível ou material que privilegiasse o primeiro em detrimento do segundo. Lenta, mas irresistivelmente, a Doutrina das Ideias formava-se em sua mente.</a:t>
            </a:r>
          </a:p>
          <a:p>
            <a:pPr algn="just"/>
            <a:endParaRPr lang="pt-BR" dirty="0" smtClean="0">
              <a:solidFill>
                <a:schemeClr val="bg2">
                  <a:lumMod val="10000"/>
                </a:schemeClr>
              </a:solidFill>
            </a:endParaRPr>
          </a:p>
          <a:p>
            <a:pPr algn="just"/>
            <a:r>
              <a:rPr lang="pt-BR" dirty="0" smtClean="0">
                <a:solidFill>
                  <a:schemeClr val="bg2">
                    <a:lumMod val="10000"/>
                  </a:schemeClr>
                </a:solidFill>
              </a:rPr>
              <a:t>ZINGANO, M. Platão e Aristóteles: o fascínio da filosofia. São Paulo: Odysseus, 2012 (adaptado).</a:t>
            </a:r>
          </a:p>
          <a:p>
            <a:pPr algn="just"/>
            <a:endParaRPr lang="pt-BR" dirty="0" smtClean="0">
              <a:solidFill>
                <a:schemeClr val="bg2">
                  <a:lumMod val="10000"/>
                </a:schemeClr>
              </a:solidFill>
            </a:endParaRPr>
          </a:p>
          <a:p>
            <a:pPr algn="just"/>
            <a:r>
              <a:rPr lang="pt-BR" dirty="0" smtClean="0">
                <a:solidFill>
                  <a:schemeClr val="bg2">
                    <a:lumMod val="10000"/>
                  </a:schemeClr>
                </a:solidFill>
              </a:rPr>
              <a:t>O texto faz referência à relação entre razão e sensação, um aspecto essencial da Doutrina das Ideias de Platão (427–346 a.C.). De acordo com o texto, como Platão se situa diante dessa relação? </a:t>
            </a:r>
          </a:p>
          <a:p>
            <a:pPr algn="just"/>
            <a:r>
              <a:rPr lang="pt-BR" dirty="0" smtClean="0">
                <a:solidFill>
                  <a:schemeClr val="bg2">
                    <a:lumMod val="10000"/>
                  </a:schemeClr>
                </a:solidFill>
              </a:rPr>
              <a:t>a) Estabelecendo um abismo intransponível entre as duas.   </a:t>
            </a:r>
          </a:p>
          <a:p>
            <a:pPr algn="just"/>
            <a:r>
              <a:rPr lang="pt-BR" dirty="0" smtClean="0">
                <a:solidFill>
                  <a:schemeClr val="bg2">
                    <a:lumMod val="10000"/>
                  </a:schemeClr>
                </a:solidFill>
              </a:rPr>
              <a:t>b) Privilegiando os sentidos e subordinando o conhecimento a eles.   </a:t>
            </a:r>
          </a:p>
          <a:p>
            <a:pPr algn="just"/>
            <a:r>
              <a:rPr lang="pt-BR" dirty="0" smtClean="0">
                <a:solidFill>
                  <a:schemeClr val="bg2">
                    <a:lumMod val="10000"/>
                  </a:schemeClr>
                </a:solidFill>
              </a:rPr>
              <a:t>c) Atendo-se à posição de Parmênides de que razão e sensação são inseparáveis.   </a:t>
            </a:r>
          </a:p>
          <a:p>
            <a:pPr algn="just"/>
            <a:r>
              <a:rPr lang="pt-BR" dirty="0" smtClean="0">
                <a:solidFill>
                  <a:schemeClr val="bg2">
                    <a:lumMod val="10000"/>
                  </a:schemeClr>
                </a:solidFill>
              </a:rPr>
              <a:t>d) Afirmando que a razão é capaz de gerar conhecimento, mas a sensação não. </a:t>
            </a:r>
            <a:endParaRPr lang="pt-BR" dirty="0">
              <a:solidFill>
                <a:schemeClr val="bg2">
                  <a:lumMod val="10000"/>
                </a:schemeClr>
              </a:solidFill>
            </a:endParaRPr>
          </a:p>
        </p:txBody>
      </p:sp>
      <p:sp>
        <p:nvSpPr>
          <p:cNvPr id="3" name="Retângulo 2"/>
          <p:cNvSpPr/>
          <p:nvPr/>
        </p:nvSpPr>
        <p:spPr>
          <a:xfrm>
            <a:off x="467544" y="5291916"/>
            <a:ext cx="8352928" cy="369332"/>
          </a:xfrm>
          <a:prstGeom prst="rect">
            <a:avLst/>
          </a:prstGeom>
        </p:spPr>
        <p:txBody>
          <a:bodyPr wrap="square">
            <a:spAutoFit/>
          </a:bodyPr>
          <a:lstStyle/>
          <a:p>
            <a:r>
              <a:rPr lang="pt-BR" dirty="0" smtClean="0">
                <a:solidFill>
                  <a:schemeClr val="bg2">
                    <a:lumMod val="10000"/>
                  </a:schemeClr>
                </a:solidFill>
              </a:rPr>
              <a:t>e) Rejeitando a posição de Parmênides de que a sensação é superior à razão.</a:t>
            </a:r>
            <a:r>
              <a:rPr lang="pt-BR" dirty="0" smtClean="0"/>
              <a:t> </a:t>
            </a:r>
            <a:endParaRPr lang="pt-BR" dirty="0"/>
          </a:p>
        </p:txBody>
      </p:sp>
    </p:spTree>
    <p:extLst>
      <p:ext uri="{BB962C8B-B14F-4D97-AF65-F5344CB8AC3E}">
        <p14:creationId xmlns:p14="http://schemas.microsoft.com/office/powerpoint/2010/main" val="4487316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476672"/>
            <a:ext cx="8568952" cy="5355312"/>
          </a:xfrm>
          <a:prstGeom prst="rect">
            <a:avLst/>
          </a:prstGeom>
        </p:spPr>
        <p:txBody>
          <a:bodyPr wrap="square">
            <a:spAutoFit/>
          </a:bodyPr>
          <a:lstStyle/>
          <a:p>
            <a:pPr algn="just"/>
            <a:r>
              <a:rPr lang="pt-BR" dirty="0" smtClean="0">
                <a:solidFill>
                  <a:schemeClr val="bg2">
                    <a:lumMod val="10000"/>
                  </a:schemeClr>
                </a:solidFill>
              </a:rPr>
              <a:t>Resposta da questão 10:</a:t>
            </a:r>
          </a:p>
          <a:p>
            <a:pPr algn="just"/>
            <a:r>
              <a:rPr lang="pt-BR" dirty="0" smtClean="0">
                <a:solidFill>
                  <a:schemeClr val="bg2">
                    <a:lumMod val="10000"/>
                  </a:schemeClr>
                </a:solidFill>
              </a:rPr>
              <a:t> [D]</a:t>
            </a:r>
          </a:p>
          <a:p>
            <a:pPr algn="just"/>
            <a:endParaRPr lang="pt-BR" dirty="0" smtClean="0">
              <a:solidFill>
                <a:schemeClr val="bg2">
                  <a:lumMod val="10000"/>
                </a:schemeClr>
              </a:solidFill>
            </a:endParaRPr>
          </a:p>
          <a:p>
            <a:pPr algn="just"/>
            <a:r>
              <a:rPr lang="pt-BR" dirty="0" smtClean="0">
                <a:solidFill>
                  <a:schemeClr val="bg2">
                    <a:lumMod val="10000"/>
                  </a:schemeClr>
                </a:solidFill>
              </a:rPr>
              <a:t>A filosofia de Platão é resultado de um trabalho de reflexão intenso e extenso, de modo que as questões durante os inúmeros diálogos por ele escritos são respondidas de maneiras distintas. Porém, Platão possui uma questão de fundo que se refere ao problema da identidade – resquício da tradição conflituosa de Parmênides e Heráclito –, a saber: o que é, é sempre idêntico a si mesmo, ou é sempre distinto? O mundo verdadeiro é uma totalidade sempre permanente, ou uma totalidade sempre efêmera? A concepção sobre Ideias que Platão formula atende, em geral, essas questões e busca demonstrar como o sensível apesar de expor uma realidade </a:t>
            </a:r>
            <a:r>
              <a:rPr lang="pt-BR" dirty="0" err="1" smtClean="0">
                <a:solidFill>
                  <a:schemeClr val="bg2">
                    <a:lumMod val="10000"/>
                  </a:schemeClr>
                </a:solidFill>
              </a:rPr>
              <a:t>impermanente</a:t>
            </a:r>
            <a:r>
              <a:rPr lang="pt-BR" dirty="0" smtClean="0">
                <a:solidFill>
                  <a:schemeClr val="bg2">
                    <a:lumMod val="10000"/>
                  </a:schemeClr>
                </a:solidFill>
              </a:rPr>
              <a:t>, possui um fundamento permanente. As Ideias são verdadeiras, a realidade sensível é apenas uma aparência passageira dessa realidade.</a:t>
            </a:r>
          </a:p>
          <a:p>
            <a:pPr algn="just"/>
            <a:r>
              <a:rPr lang="pt-BR" dirty="0" smtClean="0">
                <a:solidFill>
                  <a:schemeClr val="bg2">
                    <a:lumMod val="10000"/>
                  </a:schemeClr>
                </a:solidFill>
              </a:rPr>
              <a:t>A realidade inteligível (mundo das Ideias, das Formas), na qual se encontram as essências, o Ser de cada coisa existente. Uma realidade alcançável apenas pelos “olhos da alma”, pois é observado apenas pelo esforço da razão. Exatamente por ser inteligível, essa realidade tem como características: ser metafísica, isto é, imaterial, ou incorpórea; ser una, isto é, reduz a multiplicidade das coisas sensíveis a uma unidade; ser eterna, por não se submeter ao ciclo de geração e degeneração das coisas do mundo sensível. </a:t>
            </a:r>
            <a:endParaRPr lang="pt-BR" dirty="0">
              <a:solidFill>
                <a:schemeClr val="bg2">
                  <a:lumMod val="10000"/>
                </a:schemeClr>
              </a:solidFill>
            </a:endParaRPr>
          </a:p>
        </p:txBody>
      </p:sp>
    </p:spTree>
    <p:extLst>
      <p:ext uri="{BB962C8B-B14F-4D97-AF65-F5344CB8AC3E}">
        <p14:creationId xmlns:p14="http://schemas.microsoft.com/office/powerpoint/2010/main" val="1387455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139952" y="3039343"/>
            <a:ext cx="1043363" cy="461665"/>
          </a:xfrm>
          <a:prstGeom prst="rect">
            <a:avLst/>
          </a:prstGeom>
          <a:noFill/>
        </p:spPr>
        <p:txBody>
          <a:bodyPr wrap="none" rtlCol="0">
            <a:spAutoFit/>
          </a:bodyPr>
          <a:lstStyle/>
          <a:p>
            <a:r>
              <a:rPr lang="en-US" sz="2400" dirty="0" smtClean="0">
                <a:solidFill>
                  <a:srgbClr val="C00000"/>
                </a:solidFill>
                <a:latin typeface="Cooper Black" pitchFamily="18" charset="0"/>
                <a:cs typeface="Aharoni" pitchFamily="2" charset="-79"/>
              </a:rPr>
              <a:t>Kant </a:t>
            </a:r>
            <a:endParaRPr lang="pt-BR" sz="2400" dirty="0">
              <a:solidFill>
                <a:srgbClr val="C00000"/>
              </a:solidFill>
              <a:latin typeface="Cooper Black" pitchFamily="18" charset="0"/>
              <a:cs typeface="Aharoni" pitchFamily="2" charset="-79"/>
            </a:endParaRPr>
          </a:p>
        </p:txBody>
      </p:sp>
    </p:spTree>
    <p:extLst>
      <p:ext uri="{BB962C8B-B14F-4D97-AF65-F5344CB8AC3E}">
        <p14:creationId xmlns:p14="http://schemas.microsoft.com/office/powerpoint/2010/main" val="39760715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1520" y="449952"/>
            <a:ext cx="8784976" cy="5355312"/>
          </a:xfrm>
          <a:prstGeom prst="rect">
            <a:avLst/>
          </a:prstGeom>
        </p:spPr>
        <p:txBody>
          <a:bodyPr wrap="square">
            <a:spAutoFit/>
          </a:bodyPr>
          <a:lstStyle/>
          <a:p>
            <a:pPr algn="just"/>
            <a:r>
              <a:rPr lang="pt-BR" dirty="0" smtClean="0">
                <a:solidFill>
                  <a:schemeClr val="bg2">
                    <a:lumMod val="10000"/>
                  </a:schemeClr>
                </a:solidFill>
              </a:rPr>
              <a:t>11. (Enem 2012)  Esclarecimento é a saída do homem de sua menoridade, da qual ele próprio é culpado. A menoridade é a incapacidade de fazer uso de seu entendimento sem a direção de outro indivíduo. O homem é o próprio culpado dessa menoridade se a causa dela não se encontra na falta de entendimento, mas na falta de decisão e coragem de servir-se de si mesmo sem a direção de outrem. Tem coragem de fazer uso de teu próprio entendimento, tal é o lema do esclarecimento. A preguiça e a covardia são as causas pelas quais uma tão grande parte dos homens, depois que a natureza de há muito os libertou de uma condição estranha, continuem, no entanto, de bom grado menores durante toda a vida.</a:t>
            </a:r>
          </a:p>
          <a:p>
            <a:pPr algn="just"/>
            <a:endParaRPr lang="pt-BR" dirty="0" smtClean="0">
              <a:solidFill>
                <a:schemeClr val="bg2">
                  <a:lumMod val="10000"/>
                </a:schemeClr>
              </a:solidFill>
            </a:endParaRPr>
          </a:p>
          <a:p>
            <a:pPr algn="just"/>
            <a:r>
              <a:rPr lang="pt-BR" dirty="0" smtClean="0">
                <a:solidFill>
                  <a:schemeClr val="bg2">
                    <a:lumMod val="10000"/>
                  </a:schemeClr>
                </a:solidFill>
              </a:rPr>
              <a:t>KANT, I. Resposta à pergunta: o que é esclarecimento? Petrópolis: Vozes, 1985 (adaptado).</a:t>
            </a:r>
          </a:p>
          <a:p>
            <a:pPr algn="just"/>
            <a:endParaRPr lang="pt-BR" dirty="0" smtClean="0">
              <a:solidFill>
                <a:schemeClr val="bg2">
                  <a:lumMod val="10000"/>
                </a:schemeClr>
              </a:solidFill>
            </a:endParaRPr>
          </a:p>
          <a:p>
            <a:pPr algn="just"/>
            <a:r>
              <a:rPr lang="pt-BR" dirty="0" smtClean="0">
                <a:solidFill>
                  <a:schemeClr val="bg2">
                    <a:lumMod val="10000"/>
                  </a:schemeClr>
                </a:solidFill>
              </a:rPr>
              <a:t>Kant destaca no texto o conceito de Esclarecimento, fundamental para a compreensão do contexto filosófico da Modernidade. Esclarecimento, no sentido empregado por Kant, representa </a:t>
            </a:r>
          </a:p>
          <a:p>
            <a:pPr algn="just"/>
            <a:r>
              <a:rPr lang="pt-BR" dirty="0" smtClean="0">
                <a:solidFill>
                  <a:schemeClr val="bg2">
                    <a:lumMod val="10000"/>
                  </a:schemeClr>
                </a:solidFill>
              </a:rPr>
              <a:t>a) a reivindicação de autonomia da capacidade racional como expressão da maioridade.   </a:t>
            </a:r>
          </a:p>
          <a:p>
            <a:pPr algn="just"/>
            <a:r>
              <a:rPr lang="pt-BR" dirty="0" smtClean="0">
                <a:solidFill>
                  <a:schemeClr val="bg2">
                    <a:lumMod val="10000"/>
                  </a:schemeClr>
                </a:solidFill>
              </a:rPr>
              <a:t>b) o exercício da racionalidade como pressuposto menor diante das verdades eternas.   </a:t>
            </a:r>
          </a:p>
          <a:p>
            <a:pPr algn="just"/>
            <a:r>
              <a:rPr lang="pt-BR" dirty="0" smtClean="0">
                <a:solidFill>
                  <a:schemeClr val="bg2">
                    <a:lumMod val="10000"/>
                  </a:schemeClr>
                </a:solidFill>
              </a:rPr>
              <a:t>c) a imposição de verdades matemáticas, com caráter objetivo, de forma heterônoma.   </a:t>
            </a:r>
          </a:p>
          <a:p>
            <a:pPr algn="just"/>
            <a:r>
              <a:rPr lang="pt-BR" dirty="0" smtClean="0">
                <a:solidFill>
                  <a:schemeClr val="bg2">
                    <a:lumMod val="10000"/>
                  </a:schemeClr>
                </a:solidFill>
              </a:rPr>
              <a:t>d) a compreensão de verdades religiosas que libertam o homem da falta de entendimento.   </a:t>
            </a:r>
          </a:p>
          <a:p>
            <a:pPr algn="just"/>
            <a:r>
              <a:rPr lang="pt-BR" dirty="0" smtClean="0">
                <a:solidFill>
                  <a:schemeClr val="bg2">
                    <a:lumMod val="10000"/>
                  </a:schemeClr>
                </a:solidFill>
              </a:rPr>
              <a:t>e) a emancipação da subjetividade humana de ideologias produzidas pela própria razão. </a:t>
            </a:r>
            <a:endParaRPr lang="pt-BR" dirty="0">
              <a:solidFill>
                <a:schemeClr val="bg2">
                  <a:lumMod val="10000"/>
                </a:schemeClr>
              </a:solidFill>
            </a:endParaRPr>
          </a:p>
        </p:txBody>
      </p:sp>
      <p:pic>
        <p:nvPicPr>
          <p:cNvPr id="8194" name="Picture 2" descr="C:\Users\usuario\AppData\Local\Microsoft\Windows\Temporary Internet Files\Content.IE5\Z7V3JKFG\coracao[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79312" y="5733256"/>
            <a:ext cx="585176" cy="542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4870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23528" y="44624"/>
            <a:ext cx="8640960" cy="6186309"/>
          </a:xfrm>
          <a:prstGeom prst="rect">
            <a:avLst/>
          </a:prstGeom>
        </p:spPr>
        <p:txBody>
          <a:bodyPr wrap="square">
            <a:spAutoFit/>
          </a:bodyPr>
          <a:lstStyle/>
          <a:p>
            <a:pPr algn="just"/>
            <a:r>
              <a:rPr lang="pt-BR" dirty="0" smtClean="0">
                <a:solidFill>
                  <a:schemeClr val="bg2">
                    <a:lumMod val="10000"/>
                  </a:schemeClr>
                </a:solidFill>
              </a:rPr>
              <a:t> </a:t>
            </a:r>
          </a:p>
          <a:p>
            <a:pPr algn="just"/>
            <a:r>
              <a:rPr lang="pt-BR" dirty="0" smtClean="0">
                <a:solidFill>
                  <a:schemeClr val="bg2">
                    <a:lumMod val="10000"/>
                  </a:schemeClr>
                </a:solidFill>
              </a:rPr>
              <a:t>[A]</a:t>
            </a:r>
          </a:p>
          <a:p>
            <a:pPr algn="just"/>
            <a:endParaRPr lang="pt-BR" dirty="0" smtClean="0">
              <a:solidFill>
                <a:schemeClr val="bg2">
                  <a:lumMod val="10000"/>
                </a:schemeClr>
              </a:solidFill>
            </a:endParaRPr>
          </a:p>
          <a:p>
            <a:pPr algn="just"/>
            <a:r>
              <a:rPr lang="pt-BR" dirty="0" smtClean="0">
                <a:solidFill>
                  <a:schemeClr val="bg2">
                    <a:lumMod val="10000"/>
                  </a:schemeClr>
                </a:solidFill>
              </a:rPr>
              <a:t>Como diz Kant em Resposta à pergunta: “O que é Iluminismo?” (1784), a palavra de ordem deste movimento de renovação cultural é “</a:t>
            </a:r>
            <a:r>
              <a:rPr lang="pt-BR" dirty="0" err="1" smtClean="0">
                <a:solidFill>
                  <a:schemeClr val="bg2">
                    <a:lumMod val="10000"/>
                  </a:schemeClr>
                </a:solidFill>
              </a:rPr>
              <a:t>Sapere</a:t>
            </a:r>
            <a:r>
              <a:rPr lang="pt-BR" dirty="0" smtClean="0">
                <a:solidFill>
                  <a:schemeClr val="bg2">
                    <a:lumMod val="10000"/>
                  </a:schemeClr>
                </a:solidFill>
              </a:rPr>
              <a:t> </a:t>
            </a:r>
            <a:r>
              <a:rPr lang="pt-BR" dirty="0" err="1" smtClean="0">
                <a:solidFill>
                  <a:schemeClr val="bg2">
                    <a:lumMod val="10000"/>
                  </a:schemeClr>
                </a:solidFill>
              </a:rPr>
              <a:t>aude</a:t>
            </a:r>
            <a:r>
              <a:rPr lang="pt-BR" dirty="0" smtClean="0">
                <a:solidFill>
                  <a:schemeClr val="bg2">
                    <a:lumMod val="10000"/>
                  </a:schemeClr>
                </a:solidFill>
              </a:rPr>
              <a:t>!”, isto quer dizer basicamente que os homens deveriam deixar sua menoridade, da qual são culpados, e direcionarem seu entendimento a partir de suas próprias forças, sem a guia de outro.</a:t>
            </a:r>
          </a:p>
          <a:p>
            <a:pPr algn="just"/>
            <a:r>
              <a:rPr lang="pt-BR" dirty="0" smtClean="0">
                <a:solidFill>
                  <a:schemeClr val="bg2">
                    <a:lumMod val="10000"/>
                  </a:schemeClr>
                </a:solidFill>
              </a:rPr>
              <a:t>(Para uma noção geral sobre o assunto: </a:t>
            </a:r>
          </a:p>
          <a:p>
            <a:pPr algn="just"/>
            <a:r>
              <a:rPr lang="pt-BR" dirty="0" smtClean="0">
                <a:solidFill>
                  <a:schemeClr val="bg2">
                    <a:lumMod val="10000"/>
                  </a:schemeClr>
                </a:solidFill>
              </a:rPr>
              <a:t>&lt;http://www.youtube.com/watch?v=9a9kWxpnjWk&gt;.)</a:t>
            </a:r>
          </a:p>
          <a:p>
            <a:pPr algn="just"/>
            <a:r>
              <a:rPr lang="pt-BR" dirty="0" smtClean="0">
                <a:solidFill>
                  <a:schemeClr val="bg2">
                    <a:lumMod val="10000"/>
                  </a:schemeClr>
                </a:solidFill>
              </a:rPr>
              <a:t>Esta posição perante o mundo possibilitou um movimento em busca da liberdade e de um ideal de independência política, econômica e intelectual. Desta busca nasce, entre muitos outros movimentos, a Independência americana, a Independência haitiana e a Revolução francesa (esta última influenciada pelo pensamento do filósofo Jean-Jacques Rousseau). E sendo uma posição opositora dos regimes absolutistas, o Iluminismo almeja a libertação da riqueza e de tudo mais dos mistérios divinos tão presentes no pensamento medieval e influentes neste tipo de Estado absoluto. Tudo passa a ser problema resolvível se o entendimento do homem se empenhar de maneira metodológica. Nada é misterioso. Desta confiança na razão nasce uma reflexão sobre a riqueza e sua administração – Adam Smith, A riqueza das nações (1776), por exemplo. Neste contexto Montesquieu também é importante, na sua obra O Espírito das Leis temos um tratado sobre as relações do poder administrativo e uma teorização sobre a tripartição deste poder (executivo, legislativo e judiciário) de modo a serem separados, porém interdependentes. </a:t>
            </a:r>
            <a:endParaRPr lang="pt-BR" dirty="0">
              <a:solidFill>
                <a:schemeClr val="bg2">
                  <a:lumMod val="10000"/>
                </a:schemeClr>
              </a:solidFill>
            </a:endParaRPr>
          </a:p>
        </p:txBody>
      </p:sp>
    </p:spTree>
    <p:extLst>
      <p:ext uri="{BB962C8B-B14F-4D97-AF65-F5344CB8AC3E}">
        <p14:creationId xmlns:p14="http://schemas.microsoft.com/office/powerpoint/2010/main" val="24542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763688" y="3039343"/>
            <a:ext cx="5739776" cy="461665"/>
          </a:xfrm>
          <a:prstGeom prst="rect">
            <a:avLst/>
          </a:prstGeom>
          <a:noFill/>
        </p:spPr>
        <p:txBody>
          <a:bodyPr wrap="none" rtlCol="0">
            <a:spAutoFit/>
          </a:bodyPr>
          <a:lstStyle/>
          <a:p>
            <a:r>
              <a:rPr lang="en-US" sz="2400" dirty="0" err="1" smtClean="0">
                <a:solidFill>
                  <a:srgbClr val="C00000"/>
                </a:solidFill>
                <a:latin typeface="Cooper Black" pitchFamily="18" charset="0"/>
                <a:cs typeface="Aharoni" pitchFamily="2" charset="-79"/>
              </a:rPr>
              <a:t>Revolução</a:t>
            </a:r>
            <a:r>
              <a:rPr lang="en-US" sz="2400" dirty="0" smtClean="0">
                <a:solidFill>
                  <a:srgbClr val="C00000"/>
                </a:solidFill>
                <a:latin typeface="Cooper Black" pitchFamily="18" charset="0"/>
                <a:cs typeface="Aharoni" pitchFamily="2" charset="-79"/>
              </a:rPr>
              <a:t> </a:t>
            </a:r>
            <a:r>
              <a:rPr lang="en-US" sz="2400" dirty="0" err="1" smtClean="0">
                <a:solidFill>
                  <a:srgbClr val="C00000"/>
                </a:solidFill>
                <a:latin typeface="Cooper Black" pitchFamily="18" charset="0"/>
                <a:cs typeface="Aharoni" pitchFamily="2" charset="-79"/>
              </a:rPr>
              <a:t>Científica</a:t>
            </a:r>
            <a:r>
              <a:rPr lang="en-US" sz="2400" dirty="0" smtClean="0">
                <a:solidFill>
                  <a:srgbClr val="C00000"/>
                </a:solidFill>
                <a:latin typeface="Cooper Black" pitchFamily="18" charset="0"/>
                <a:cs typeface="Aharoni" pitchFamily="2" charset="-79"/>
              </a:rPr>
              <a:t> / </a:t>
            </a:r>
            <a:r>
              <a:rPr lang="en-US" sz="2400" dirty="0" err="1" smtClean="0">
                <a:solidFill>
                  <a:srgbClr val="C00000"/>
                </a:solidFill>
                <a:latin typeface="Cooper Black" pitchFamily="18" charset="0"/>
                <a:cs typeface="Aharoni" pitchFamily="2" charset="-79"/>
              </a:rPr>
              <a:t>Modernidade</a:t>
            </a:r>
            <a:endParaRPr lang="pt-BR" sz="2400" dirty="0">
              <a:solidFill>
                <a:srgbClr val="C00000"/>
              </a:solidFill>
              <a:latin typeface="Cooper Black" pitchFamily="18" charset="0"/>
              <a:cs typeface="Aharoni" pitchFamily="2" charset="-79"/>
            </a:endParaRPr>
          </a:p>
        </p:txBody>
      </p:sp>
    </p:spTree>
    <p:extLst>
      <p:ext uri="{BB962C8B-B14F-4D97-AF65-F5344CB8AC3E}">
        <p14:creationId xmlns:p14="http://schemas.microsoft.com/office/powerpoint/2010/main" val="14972943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467544" y="510927"/>
            <a:ext cx="8568952" cy="5078313"/>
          </a:xfrm>
          <a:prstGeom prst="rect">
            <a:avLst/>
          </a:prstGeom>
        </p:spPr>
        <p:txBody>
          <a:bodyPr wrap="square">
            <a:spAutoFit/>
          </a:bodyPr>
          <a:lstStyle/>
          <a:p>
            <a:pPr algn="just"/>
            <a:r>
              <a:rPr lang="pt-BR" dirty="0" smtClean="0">
                <a:solidFill>
                  <a:schemeClr val="bg2">
                    <a:lumMod val="10000"/>
                  </a:schemeClr>
                </a:solidFill>
              </a:rPr>
              <a:t>12. (Enem 2013)  Até hoje admitia-se que nosso conhecimento se devia regular pelos objetos; porém todas as tentativas para descobrir, mediante conceitos, algo que ampliasse nosso conhecimento, malogravam-se com esse pressuposto. Tentemos, pois, uma vez, experimentar se não se resolverão melhor as tarefas da metafísica, admitindo que os objetos se deveriam regular pelo nosso conhecimento.</a:t>
            </a:r>
          </a:p>
          <a:p>
            <a:pPr algn="just"/>
            <a:endParaRPr lang="pt-BR" dirty="0" smtClean="0">
              <a:solidFill>
                <a:schemeClr val="bg2">
                  <a:lumMod val="10000"/>
                </a:schemeClr>
              </a:solidFill>
            </a:endParaRPr>
          </a:p>
          <a:p>
            <a:pPr algn="just"/>
            <a:r>
              <a:rPr lang="pt-BR" dirty="0" smtClean="0">
                <a:solidFill>
                  <a:schemeClr val="bg2">
                    <a:lumMod val="10000"/>
                  </a:schemeClr>
                </a:solidFill>
              </a:rPr>
              <a:t>KANT, I. Crítica da razão pura. Lisboa: </a:t>
            </a:r>
            <a:r>
              <a:rPr lang="pt-BR" dirty="0" err="1" smtClean="0">
                <a:solidFill>
                  <a:schemeClr val="bg2">
                    <a:lumMod val="10000"/>
                  </a:schemeClr>
                </a:solidFill>
              </a:rPr>
              <a:t>Calouste-Gulbenkian</a:t>
            </a:r>
            <a:r>
              <a:rPr lang="pt-BR" dirty="0" smtClean="0">
                <a:solidFill>
                  <a:schemeClr val="bg2">
                    <a:lumMod val="10000"/>
                  </a:schemeClr>
                </a:solidFill>
              </a:rPr>
              <a:t>, 1994 (adaptado).</a:t>
            </a:r>
          </a:p>
          <a:p>
            <a:pPr algn="just"/>
            <a:endParaRPr lang="pt-BR" dirty="0" smtClean="0">
              <a:solidFill>
                <a:schemeClr val="bg2">
                  <a:lumMod val="10000"/>
                </a:schemeClr>
              </a:solidFill>
            </a:endParaRPr>
          </a:p>
          <a:p>
            <a:pPr algn="just"/>
            <a:r>
              <a:rPr lang="pt-BR" dirty="0" smtClean="0">
                <a:solidFill>
                  <a:schemeClr val="bg2">
                    <a:lumMod val="10000"/>
                  </a:schemeClr>
                </a:solidFill>
              </a:rPr>
              <a:t>O trecho em questão é uma referência ao que ficou conhecido como revolução copernicana na filosofia. Nele, confrontam-se duas posições filosóficas que </a:t>
            </a:r>
          </a:p>
          <a:p>
            <a:pPr algn="just"/>
            <a:r>
              <a:rPr lang="pt-BR" dirty="0" smtClean="0">
                <a:solidFill>
                  <a:schemeClr val="bg2">
                    <a:lumMod val="10000"/>
                  </a:schemeClr>
                </a:solidFill>
              </a:rPr>
              <a:t>a) assumem pontos de vista opostos acerca da natureza do conhecimento.   </a:t>
            </a:r>
          </a:p>
          <a:p>
            <a:pPr algn="just"/>
            <a:r>
              <a:rPr lang="pt-BR" dirty="0" smtClean="0">
                <a:solidFill>
                  <a:schemeClr val="bg2">
                    <a:lumMod val="10000"/>
                  </a:schemeClr>
                </a:solidFill>
              </a:rPr>
              <a:t>b) defendem que o conhecimento é impossível, restando-nos somente o ceticismo.   </a:t>
            </a:r>
          </a:p>
          <a:p>
            <a:pPr algn="just"/>
            <a:r>
              <a:rPr lang="pt-BR" dirty="0" smtClean="0">
                <a:solidFill>
                  <a:schemeClr val="bg2">
                    <a:lumMod val="10000"/>
                  </a:schemeClr>
                </a:solidFill>
              </a:rPr>
              <a:t>c) revelam a relação de interdependência entre os dados da experiência e a reflexão filosófica.   </a:t>
            </a:r>
          </a:p>
          <a:p>
            <a:pPr algn="just"/>
            <a:r>
              <a:rPr lang="pt-BR" dirty="0" smtClean="0">
                <a:solidFill>
                  <a:schemeClr val="bg2">
                    <a:lumMod val="10000"/>
                  </a:schemeClr>
                </a:solidFill>
              </a:rPr>
              <a:t>d) apostam, no que diz respeito às tarefas da filosofia, na primazia das ideias em relação aos objetos.   </a:t>
            </a:r>
          </a:p>
          <a:p>
            <a:pPr algn="just"/>
            <a:r>
              <a:rPr lang="pt-BR" dirty="0" smtClean="0">
                <a:solidFill>
                  <a:schemeClr val="bg2">
                    <a:lumMod val="10000"/>
                  </a:schemeClr>
                </a:solidFill>
              </a:rPr>
              <a:t>e) refutam-se mutuamente quanto à natureza do nosso conhecimento e são ambas recusadas por Kant. </a:t>
            </a:r>
            <a:endParaRPr lang="pt-BR" dirty="0">
              <a:solidFill>
                <a:schemeClr val="bg2">
                  <a:lumMod val="10000"/>
                </a:schemeClr>
              </a:solidFill>
            </a:endParaRPr>
          </a:p>
        </p:txBody>
      </p:sp>
    </p:spTree>
    <p:extLst>
      <p:ext uri="{BB962C8B-B14F-4D97-AF65-F5344CB8AC3E}">
        <p14:creationId xmlns:p14="http://schemas.microsoft.com/office/powerpoint/2010/main" val="37825107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23528" y="1061"/>
            <a:ext cx="8712968" cy="6740307"/>
          </a:xfrm>
          <a:prstGeom prst="rect">
            <a:avLst/>
          </a:prstGeom>
        </p:spPr>
        <p:txBody>
          <a:bodyPr wrap="square">
            <a:spAutoFit/>
          </a:bodyPr>
          <a:lstStyle/>
          <a:p>
            <a:pPr algn="just"/>
            <a:r>
              <a:rPr lang="pt-BR" dirty="0" smtClean="0">
                <a:solidFill>
                  <a:schemeClr val="bg2">
                    <a:lumMod val="10000"/>
                  </a:schemeClr>
                </a:solidFill>
              </a:rPr>
              <a:t>Resposta da questão 12: [A]</a:t>
            </a:r>
          </a:p>
          <a:p>
            <a:pPr algn="just"/>
            <a:r>
              <a:rPr lang="pt-BR" dirty="0" smtClean="0">
                <a:solidFill>
                  <a:schemeClr val="bg2">
                    <a:lumMod val="10000"/>
                  </a:schemeClr>
                </a:solidFill>
              </a:rPr>
              <a:t>Primeiro, distingamos entre os tipos de juízos que Kant considera sermos capazes de fazer. Eles são três: 1) juízos analíticos (ou aqueles juízos nos quais já no sujeito encontramos o predicado, ou seja, juízos tautológicos e, por conseguinte, dos quais não se obtém nenhum tipo de conhecimento); 2) juízos sintéticos a posteriori (ou aqueles juízos nos quais a experiência sensível está presente e se faz parte decisiva do julgamento, ou seja, juízos particulares e contingentes); e 3) juízos sintéticos a priori (ou aqueles juízos nos quais o predicado não está contido no sujeito e a experiência não constitui alguma parte decisiva do conteúdo, ou seja, juízos nos quais se obtém conhecimento sobre algo, porém sem que a experiência seja relevante para a conclusão obtida, o que faz desse tipo de juízo universal e necessário).</a:t>
            </a:r>
          </a:p>
          <a:p>
            <a:pPr algn="just"/>
            <a:r>
              <a:rPr lang="pt-BR" dirty="0" smtClean="0">
                <a:solidFill>
                  <a:schemeClr val="bg2">
                    <a:lumMod val="10000"/>
                  </a:schemeClr>
                </a:solidFill>
              </a:rPr>
              <a:t>Segundo, lembremos que Kant afirmava que a matemática e a física realizam justamente o último tipo de juízo mencionado. Ele, então, se perguntava se a metafísica também não era capaz de realizar esse tipo de juízo. Para solucionar esta questão: “é possível uma metafísica baseada em juízos sintéticos a priori?”, o filósofo irá modificar o ponto de vista da investigação se inspirando em Copérnico, isto é, considerando o objeto não através daquilo que a experiência sensível expõe, porém a partir da possibilidade de a faculdade mesma de conhecer constituir a priori o objeto – o astrônomo fez algo similar quando, em vez de calcular o movimento dos corpos celestes através dos dados da experiência sensível, calculou esses movimentos através da suposição de que o próprio observador (o homem sobre a Terra) se movia. Esse a priori que Kant formula se encontra nas formas da sensibilidade, nas categorias do entendimento e no esquematismo, isto é, na sua filosofia transcendental, ou na sua filosofia sobre as condições de possibilidade do próprio conhecimento. </a:t>
            </a:r>
            <a:endParaRPr lang="pt-BR" dirty="0">
              <a:solidFill>
                <a:schemeClr val="bg2">
                  <a:lumMod val="10000"/>
                </a:schemeClr>
              </a:solidFill>
            </a:endParaRPr>
          </a:p>
        </p:txBody>
      </p:sp>
    </p:spTree>
    <p:extLst>
      <p:ext uri="{BB962C8B-B14F-4D97-AF65-F5344CB8AC3E}">
        <p14:creationId xmlns:p14="http://schemas.microsoft.com/office/powerpoint/2010/main" val="17714183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752485"/>
            <a:ext cx="8640960" cy="3044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descr="C:\Users\usuario\AppData\Local\Microsoft\Windows\Temporary Internet Files\Content.IE5\Z7V3JKFG\coracao[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16416" y="5733256"/>
            <a:ext cx="392832" cy="364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49647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83568" y="2413338"/>
            <a:ext cx="7776864" cy="1477328"/>
          </a:xfrm>
          <a:prstGeom prst="rect">
            <a:avLst/>
          </a:prstGeom>
        </p:spPr>
        <p:txBody>
          <a:bodyPr wrap="square">
            <a:spAutoFit/>
          </a:bodyPr>
          <a:lstStyle/>
          <a:p>
            <a:pPr algn="just"/>
            <a:r>
              <a:rPr lang="pt-BR" dirty="0" smtClean="0">
                <a:solidFill>
                  <a:schemeClr val="bg2">
                    <a:lumMod val="10000"/>
                  </a:schemeClr>
                </a:solidFill>
              </a:rPr>
              <a:t>Resposta da questão 13:</a:t>
            </a:r>
          </a:p>
          <a:p>
            <a:pPr algn="just"/>
            <a:r>
              <a:rPr lang="pt-BR" dirty="0" smtClean="0">
                <a:solidFill>
                  <a:schemeClr val="bg2">
                    <a:lumMod val="10000"/>
                  </a:schemeClr>
                </a:solidFill>
              </a:rPr>
              <a:t> [A]</a:t>
            </a:r>
          </a:p>
          <a:p>
            <a:pPr algn="just"/>
            <a:endParaRPr lang="pt-BR" dirty="0" smtClean="0">
              <a:solidFill>
                <a:schemeClr val="bg2">
                  <a:lumMod val="10000"/>
                </a:schemeClr>
              </a:solidFill>
            </a:endParaRPr>
          </a:p>
          <a:p>
            <a:pPr algn="just"/>
            <a:r>
              <a:rPr lang="pt-BR" dirty="0" smtClean="0">
                <a:solidFill>
                  <a:schemeClr val="bg2">
                    <a:lumMod val="10000"/>
                  </a:schemeClr>
                </a:solidFill>
              </a:rPr>
              <a:t>A filosofia de </a:t>
            </a:r>
            <a:r>
              <a:rPr lang="pt-BR" dirty="0" err="1" smtClean="0">
                <a:solidFill>
                  <a:schemeClr val="bg2">
                    <a:lumMod val="10000"/>
                  </a:schemeClr>
                </a:solidFill>
              </a:rPr>
              <a:t>Epicuro</a:t>
            </a:r>
            <a:r>
              <a:rPr lang="pt-BR" dirty="0" smtClean="0">
                <a:solidFill>
                  <a:schemeClr val="bg2">
                    <a:lumMod val="10000"/>
                  </a:schemeClr>
                </a:solidFill>
              </a:rPr>
              <a:t> tem como um de seus princípios a moderação dos desejos e dos prazeres, tal como afirma a alternativa [A], única correta. </a:t>
            </a:r>
            <a:endParaRPr lang="pt-BR" dirty="0">
              <a:solidFill>
                <a:schemeClr val="bg2">
                  <a:lumMod val="10000"/>
                </a:schemeClr>
              </a:solidFill>
            </a:endParaRPr>
          </a:p>
        </p:txBody>
      </p:sp>
    </p:spTree>
    <p:extLst>
      <p:ext uri="{BB962C8B-B14F-4D97-AF65-F5344CB8AC3E}">
        <p14:creationId xmlns:p14="http://schemas.microsoft.com/office/powerpoint/2010/main" val="33748177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1520" y="73069"/>
            <a:ext cx="8820472" cy="6740307"/>
          </a:xfrm>
          <a:prstGeom prst="rect">
            <a:avLst/>
          </a:prstGeom>
        </p:spPr>
        <p:txBody>
          <a:bodyPr wrap="square">
            <a:spAutoFit/>
          </a:bodyPr>
          <a:lstStyle/>
          <a:p>
            <a:pPr algn="just"/>
            <a:r>
              <a:rPr lang="pt-BR" dirty="0" smtClean="0">
                <a:solidFill>
                  <a:schemeClr val="bg2">
                    <a:lumMod val="10000"/>
                  </a:schemeClr>
                </a:solidFill>
              </a:rPr>
              <a:t>14. (Enem 2012)  TEXTO I</a:t>
            </a:r>
          </a:p>
          <a:p>
            <a:pPr algn="just"/>
            <a:r>
              <a:rPr lang="pt-BR" dirty="0" smtClean="0">
                <a:solidFill>
                  <a:schemeClr val="bg2">
                    <a:lumMod val="10000"/>
                  </a:schemeClr>
                </a:solidFill>
              </a:rPr>
              <a:t>Anaxímenes de Mileto disse que o ar é o elemento originário de tudo o que existe, existiu e existirá, e que outras coisas provêm de sua descendência. Quando o ar se dilata, transforma-se em fogo, ao passo que os ventos são ar condensado. As nuvens formam-se a partir do ar por </a:t>
            </a:r>
            <a:r>
              <a:rPr lang="pt-BR" dirty="0" err="1" smtClean="0">
                <a:solidFill>
                  <a:schemeClr val="bg2">
                    <a:lumMod val="10000"/>
                  </a:schemeClr>
                </a:solidFill>
              </a:rPr>
              <a:t>feltragem</a:t>
            </a:r>
            <a:r>
              <a:rPr lang="pt-BR" dirty="0" smtClean="0">
                <a:solidFill>
                  <a:schemeClr val="bg2">
                    <a:lumMod val="10000"/>
                  </a:schemeClr>
                </a:solidFill>
              </a:rPr>
              <a:t> e, ainda mais condensadas, transformam-se em água. A água, quando mais condensada, transforma-se em terra, e quando condensada ao máximo possível, transforma-se em pedras. BURNET, J. A aurora da filosofia grega. RJ: PUC-Rio, 2006 (adaptado). </a:t>
            </a:r>
          </a:p>
          <a:p>
            <a:pPr algn="just"/>
            <a:endParaRPr lang="pt-BR" dirty="0" smtClean="0">
              <a:solidFill>
                <a:schemeClr val="bg2">
                  <a:lumMod val="10000"/>
                </a:schemeClr>
              </a:solidFill>
            </a:endParaRPr>
          </a:p>
          <a:p>
            <a:pPr algn="just"/>
            <a:r>
              <a:rPr lang="pt-BR" dirty="0" smtClean="0">
                <a:solidFill>
                  <a:schemeClr val="bg2">
                    <a:lumMod val="10000"/>
                  </a:schemeClr>
                </a:solidFill>
              </a:rPr>
              <a:t>TEXTO II</a:t>
            </a:r>
          </a:p>
          <a:p>
            <a:pPr algn="just"/>
            <a:r>
              <a:rPr lang="pt-BR" dirty="0" smtClean="0">
                <a:solidFill>
                  <a:schemeClr val="bg2">
                    <a:lumMod val="10000"/>
                  </a:schemeClr>
                </a:solidFill>
              </a:rPr>
              <a:t>Basílio Magno, filósofo medieval, escreveu: “Deus, como criador de todas as coisas, está no princípio do mundo e dos tempos. Quão parcas de conteúdo se nos apresentam, em face desta concepção, as especulações contraditórias dos filósofos, para os quais o mundo se origina, ou de algum dos quatro elementos, como ensinam os Jônios, ou dos átomos, como julga Demócrito. Na verdade, dão a impressão de quererem ancorar o mundo numa teia de aranha”. GILSON, E.; BOEHNER, P. História da Filosofia Cristã. SP: Vozes, 1991 (adaptado).</a:t>
            </a:r>
          </a:p>
          <a:p>
            <a:pPr algn="just"/>
            <a:endParaRPr lang="pt-BR" dirty="0" smtClean="0">
              <a:solidFill>
                <a:schemeClr val="bg2">
                  <a:lumMod val="10000"/>
                </a:schemeClr>
              </a:solidFill>
            </a:endParaRPr>
          </a:p>
          <a:p>
            <a:pPr algn="just"/>
            <a:r>
              <a:rPr lang="pt-BR" dirty="0" smtClean="0">
                <a:solidFill>
                  <a:schemeClr val="bg2">
                    <a:lumMod val="10000"/>
                  </a:schemeClr>
                </a:solidFill>
              </a:rPr>
              <a:t>Filósofos dos diversos tempos históricos desenvolveram teses para explicar a origem do universo, a partir de uma explicação racional. As teses de Anaxímenes, filósofo grego antigo, e de Basílio, filósofo medieval, têm em comum na sua fundamentação teorias que </a:t>
            </a:r>
          </a:p>
          <a:p>
            <a:pPr algn="just"/>
            <a:r>
              <a:rPr lang="pt-BR" dirty="0" smtClean="0">
                <a:solidFill>
                  <a:schemeClr val="bg2">
                    <a:lumMod val="10000"/>
                  </a:schemeClr>
                </a:solidFill>
              </a:rPr>
              <a:t>a) eram baseadas nas ciências da natureza.   </a:t>
            </a:r>
          </a:p>
          <a:p>
            <a:pPr algn="just"/>
            <a:r>
              <a:rPr lang="pt-BR" dirty="0" smtClean="0">
                <a:solidFill>
                  <a:schemeClr val="bg2">
                    <a:lumMod val="10000"/>
                  </a:schemeClr>
                </a:solidFill>
              </a:rPr>
              <a:t>b) refutavam as teorias de filósofos da religião.   </a:t>
            </a:r>
          </a:p>
          <a:p>
            <a:pPr algn="just"/>
            <a:r>
              <a:rPr lang="pt-BR" dirty="0" smtClean="0">
                <a:solidFill>
                  <a:schemeClr val="bg2">
                    <a:lumMod val="10000"/>
                  </a:schemeClr>
                </a:solidFill>
              </a:rPr>
              <a:t>c) tinham origem nos mitos das civilizações antigas.   </a:t>
            </a:r>
          </a:p>
          <a:p>
            <a:pPr algn="just"/>
            <a:r>
              <a:rPr lang="pt-BR" dirty="0" smtClean="0">
                <a:solidFill>
                  <a:schemeClr val="bg2">
                    <a:lumMod val="10000"/>
                  </a:schemeClr>
                </a:solidFill>
              </a:rPr>
              <a:t>d) postulavam um princípio originário para o mundo.   </a:t>
            </a:r>
          </a:p>
          <a:p>
            <a:pPr algn="just"/>
            <a:r>
              <a:rPr lang="pt-BR" dirty="0" smtClean="0">
                <a:solidFill>
                  <a:schemeClr val="bg2">
                    <a:lumMod val="10000"/>
                  </a:schemeClr>
                </a:solidFill>
              </a:rPr>
              <a:t>e) defendiam que Deus é o princípio de todas as coisas. </a:t>
            </a:r>
            <a:endParaRPr lang="pt-BR" dirty="0">
              <a:solidFill>
                <a:schemeClr val="bg2">
                  <a:lumMod val="10000"/>
                </a:schemeClr>
              </a:solidFill>
            </a:endParaRPr>
          </a:p>
        </p:txBody>
      </p:sp>
      <p:pic>
        <p:nvPicPr>
          <p:cNvPr id="10242" name="Picture 2" descr="C:\Users\usuario\AppData\Local\Microsoft\Windows\Temporary Internet Files\Content.IE5\Z7V3JKFG\coracao[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16416" y="5661248"/>
            <a:ext cx="608856" cy="564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4877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539552" y="612845"/>
            <a:ext cx="8136904" cy="3416320"/>
          </a:xfrm>
          <a:prstGeom prst="rect">
            <a:avLst/>
          </a:prstGeom>
        </p:spPr>
        <p:txBody>
          <a:bodyPr wrap="square">
            <a:spAutoFit/>
          </a:bodyPr>
          <a:lstStyle/>
          <a:p>
            <a:pPr algn="just"/>
            <a:r>
              <a:rPr lang="pt-BR" dirty="0" smtClean="0">
                <a:solidFill>
                  <a:schemeClr val="bg2">
                    <a:lumMod val="10000"/>
                  </a:schemeClr>
                </a:solidFill>
              </a:rPr>
              <a:t>Resposta da questão 14:</a:t>
            </a:r>
          </a:p>
          <a:p>
            <a:pPr algn="just"/>
            <a:r>
              <a:rPr lang="pt-BR" dirty="0" smtClean="0">
                <a:solidFill>
                  <a:schemeClr val="bg2">
                    <a:lumMod val="10000"/>
                  </a:schemeClr>
                </a:solidFill>
              </a:rPr>
              <a:t> [D]</a:t>
            </a:r>
          </a:p>
          <a:p>
            <a:pPr algn="just"/>
            <a:endParaRPr lang="pt-BR" dirty="0" smtClean="0">
              <a:solidFill>
                <a:schemeClr val="bg2">
                  <a:lumMod val="10000"/>
                </a:schemeClr>
              </a:solidFill>
            </a:endParaRPr>
          </a:p>
          <a:p>
            <a:pPr algn="just"/>
            <a:r>
              <a:rPr lang="pt-BR" dirty="0" smtClean="0">
                <a:solidFill>
                  <a:schemeClr val="bg2">
                    <a:lumMod val="10000"/>
                  </a:schemeClr>
                </a:solidFill>
              </a:rPr>
              <a:t>Anaxímenes de Mileto (585–528 a.C.) é um filósofo pré-socrático preocupado com a cosmologia, isto é, preocupado com a ordenação das coisas que compões o mundo. Desse modo, a sua filosofia posiciona princípios dos quais ele pensa poder derivar de maneira coerente e coesa o sentido da existência de tudo que há na natureza. Já São Basílio Magno (329–379 d.C.) é um teólogo preocupado com a propagação da verdade revelada pela Bíblia, o livro que já oferece toda a ordenação das coisas que compõem o mundo. Desse modo, Deus não é exatamente um princípio do qual se origina o mundo, mas sim o próprio criador desse mundo, o seu dono e conhecedor de todas as suas regras cosmológicas. </a:t>
            </a:r>
            <a:endParaRPr lang="pt-BR" dirty="0">
              <a:solidFill>
                <a:schemeClr val="bg2">
                  <a:lumMod val="10000"/>
                </a:schemeClr>
              </a:solidFill>
            </a:endParaRPr>
          </a:p>
        </p:txBody>
      </p:sp>
    </p:spTree>
    <p:extLst>
      <p:ext uri="{BB962C8B-B14F-4D97-AF65-F5344CB8AC3E}">
        <p14:creationId xmlns:p14="http://schemas.microsoft.com/office/powerpoint/2010/main" val="41026435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539552" y="692696"/>
            <a:ext cx="8280920" cy="4801314"/>
          </a:xfrm>
          <a:prstGeom prst="rect">
            <a:avLst/>
          </a:prstGeom>
        </p:spPr>
        <p:txBody>
          <a:bodyPr wrap="square">
            <a:spAutoFit/>
          </a:bodyPr>
          <a:lstStyle/>
          <a:p>
            <a:pPr algn="just"/>
            <a:r>
              <a:rPr lang="pt-BR" dirty="0" smtClean="0">
                <a:solidFill>
                  <a:schemeClr val="bg2">
                    <a:lumMod val="10000"/>
                  </a:schemeClr>
                </a:solidFill>
              </a:rPr>
              <a:t>15. (Enem 2012)  Não ignoro a opinião antiga e muito difundida de que o que acontece no mundo é decidido por Deus e pelo acaso. Essa opinião é muito aceita em nossos dias, devido às grandes transformações ocorridas, e que ocorrem diariamente, as quais escapam à conjectura humana. Não obstante, para não ignorar inteiramente o nosso livre-arbítrio, creio que se pode aceitar que a sorte decida metade dos nossos atos, mas [o livre-arbítrio] nos permite o controle sobre a outra metade.</a:t>
            </a:r>
          </a:p>
          <a:p>
            <a:pPr algn="just"/>
            <a:endParaRPr lang="pt-BR" dirty="0" smtClean="0">
              <a:solidFill>
                <a:schemeClr val="bg2">
                  <a:lumMod val="10000"/>
                </a:schemeClr>
              </a:solidFill>
            </a:endParaRPr>
          </a:p>
          <a:p>
            <a:pPr algn="just"/>
            <a:r>
              <a:rPr lang="pt-BR" dirty="0" smtClean="0">
                <a:solidFill>
                  <a:schemeClr val="bg2">
                    <a:lumMod val="10000"/>
                  </a:schemeClr>
                </a:solidFill>
              </a:rPr>
              <a:t>MAQUIAVEL, N. O Príncipe. Brasília: </a:t>
            </a:r>
            <a:r>
              <a:rPr lang="pt-BR" dirty="0" err="1" smtClean="0">
                <a:solidFill>
                  <a:schemeClr val="bg2">
                    <a:lumMod val="10000"/>
                  </a:schemeClr>
                </a:solidFill>
              </a:rPr>
              <a:t>EdUnB</a:t>
            </a:r>
            <a:r>
              <a:rPr lang="pt-BR" dirty="0" smtClean="0">
                <a:solidFill>
                  <a:schemeClr val="bg2">
                    <a:lumMod val="10000"/>
                  </a:schemeClr>
                </a:solidFill>
              </a:rPr>
              <a:t>, 1979 (adaptado).</a:t>
            </a:r>
          </a:p>
          <a:p>
            <a:pPr algn="just"/>
            <a:endParaRPr lang="pt-BR" dirty="0" smtClean="0">
              <a:solidFill>
                <a:schemeClr val="bg2">
                  <a:lumMod val="10000"/>
                </a:schemeClr>
              </a:solidFill>
            </a:endParaRPr>
          </a:p>
          <a:p>
            <a:pPr algn="just"/>
            <a:r>
              <a:rPr lang="pt-BR" dirty="0" smtClean="0">
                <a:solidFill>
                  <a:schemeClr val="bg2">
                    <a:lumMod val="10000"/>
                  </a:schemeClr>
                </a:solidFill>
              </a:rPr>
              <a:t>Em O Príncipe, Maquiavel refletiu sobre o exercício do poder em seu tempo. No trecho citado, o autor demonstra o vínculo entre o seu pensamento político e o humanismo renascentista ao </a:t>
            </a:r>
          </a:p>
          <a:p>
            <a:pPr algn="just"/>
            <a:r>
              <a:rPr lang="pt-BR" dirty="0" smtClean="0">
                <a:solidFill>
                  <a:schemeClr val="bg2">
                    <a:lumMod val="10000"/>
                  </a:schemeClr>
                </a:solidFill>
              </a:rPr>
              <a:t>a) valorizar a interferência divina nos acontecimentos definidores do seu tempo.   </a:t>
            </a:r>
          </a:p>
          <a:p>
            <a:pPr algn="just"/>
            <a:r>
              <a:rPr lang="pt-BR" dirty="0" smtClean="0">
                <a:solidFill>
                  <a:schemeClr val="bg2">
                    <a:lumMod val="10000"/>
                  </a:schemeClr>
                </a:solidFill>
              </a:rPr>
              <a:t>b) rejeitar a intervenção do acaso nos processos políticos.   </a:t>
            </a:r>
          </a:p>
          <a:p>
            <a:pPr algn="just"/>
            <a:r>
              <a:rPr lang="pt-BR" dirty="0" smtClean="0">
                <a:solidFill>
                  <a:schemeClr val="bg2">
                    <a:lumMod val="10000"/>
                  </a:schemeClr>
                </a:solidFill>
              </a:rPr>
              <a:t>c) afirmar a confiança na razão autônoma como fundamento da ação humana.   </a:t>
            </a:r>
          </a:p>
          <a:p>
            <a:pPr algn="just"/>
            <a:r>
              <a:rPr lang="pt-BR" dirty="0" smtClean="0">
                <a:solidFill>
                  <a:schemeClr val="bg2">
                    <a:lumMod val="10000"/>
                  </a:schemeClr>
                </a:solidFill>
              </a:rPr>
              <a:t>d) romper com a tradição que valorizava o passado como fonte de aprendizagem.   </a:t>
            </a:r>
          </a:p>
          <a:p>
            <a:pPr algn="just"/>
            <a:r>
              <a:rPr lang="pt-BR" dirty="0" smtClean="0">
                <a:solidFill>
                  <a:schemeClr val="bg2">
                    <a:lumMod val="10000"/>
                  </a:schemeClr>
                </a:solidFill>
              </a:rPr>
              <a:t>e) redefinir a ação política com base na unidade entre fé e razão. </a:t>
            </a:r>
            <a:endParaRPr lang="pt-BR" dirty="0">
              <a:solidFill>
                <a:schemeClr val="bg2">
                  <a:lumMod val="10000"/>
                </a:schemeClr>
              </a:solidFill>
            </a:endParaRPr>
          </a:p>
        </p:txBody>
      </p:sp>
      <p:pic>
        <p:nvPicPr>
          <p:cNvPr id="11266" name="Picture 2" descr="C:\Users\usuario\AppData\Local\Microsoft\Windows\Temporary Internet Files\Content.IE5\Z7V3JKFG\coracao[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11616" y="5661248"/>
            <a:ext cx="608856" cy="564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95948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11560" y="1341923"/>
            <a:ext cx="8208912" cy="4247317"/>
          </a:xfrm>
          <a:prstGeom prst="rect">
            <a:avLst/>
          </a:prstGeom>
        </p:spPr>
        <p:txBody>
          <a:bodyPr wrap="square">
            <a:spAutoFit/>
          </a:bodyPr>
          <a:lstStyle/>
          <a:p>
            <a:r>
              <a:rPr lang="pt-BR" dirty="0" smtClean="0">
                <a:solidFill>
                  <a:schemeClr val="bg2">
                    <a:lumMod val="10000"/>
                  </a:schemeClr>
                </a:solidFill>
              </a:rPr>
              <a:t>Resposta da questão 15:</a:t>
            </a:r>
          </a:p>
          <a:p>
            <a:r>
              <a:rPr lang="pt-BR" dirty="0" smtClean="0">
                <a:solidFill>
                  <a:schemeClr val="bg2">
                    <a:lumMod val="10000"/>
                  </a:schemeClr>
                </a:solidFill>
              </a:rPr>
              <a:t> [C]</a:t>
            </a:r>
          </a:p>
          <a:p>
            <a:endParaRPr lang="pt-BR" dirty="0" smtClean="0">
              <a:solidFill>
                <a:schemeClr val="bg2">
                  <a:lumMod val="10000"/>
                </a:schemeClr>
              </a:solidFill>
            </a:endParaRPr>
          </a:p>
          <a:p>
            <a:r>
              <a:rPr lang="pt-BR" dirty="0" smtClean="0">
                <a:solidFill>
                  <a:schemeClr val="bg2">
                    <a:lumMod val="10000"/>
                  </a:schemeClr>
                </a:solidFill>
              </a:rPr>
              <a:t>Percebemos claramente pela passagem citada que o pensamento de Maquiavel regula de acordo com a sorte as nossas ações de todo tipo, sendo em um momento a própria sorte um árbitro e noutro uma preocupação com a qual nos conformamos. Agir bem é agir efetivamente perante as circunstâncias. Não por outro motivo a história é muito importante para Maquiavel, pois é através dela que encontramos exemplos de homens que agiram efetivamente perante as adversidades e obtiveram resultados que contornaram o poder devastador da sorte. Neste contexto, </a:t>
            </a:r>
            <a:r>
              <a:rPr lang="pt-BR" dirty="0" err="1" smtClean="0">
                <a:solidFill>
                  <a:schemeClr val="bg2">
                    <a:lumMod val="10000"/>
                  </a:schemeClr>
                </a:solidFill>
              </a:rPr>
              <a:t>virtù</a:t>
            </a:r>
            <a:r>
              <a:rPr lang="pt-BR" dirty="0" smtClean="0">
                <a:solidFill>
                  <a:schemeClr val="bg2">
                    <a:lumMod val="10000"/>
                  </a:schemeClr>
                </a:solidFill>
              </a:rPr>
              <a:t> não pode ser a virtude de um homem bom como a filosofia antiga especulou, mas sim aquelas qualidades que o homem possui capazes de fazê-lo superar os eventuais percalços. No caso do Príncipe, a </a:t>
            </a:r>
            <a:r>
              <a:rPr lang="pt-BR" dirty="0" err="1" smtClean="0">
                <a:solidFill>
                  <a:schemeClr val="bg2">
                    <a:lumMod val="10000"/>
                  </a:schemeClr>
                </a:solidFill>
              </a:rPr>
              <a:t>virtù</a:t>
            </a:r>
            <a:r>
              <a:rPr lang="pt-BR" dirty="0" smtClean="0">
                <a:solidFill>
                  <a:schemeClr val="bg2">
                    <a:lumMod val="10000"/>
                  </a:schemeClr>
                </a:solidFill>
              </a:rPr>
              <a:t> constitui aquele conjunto de qualidades pessoais necessárias para a manutenção do estado e a realização de grandes feitos, mesmo que estas qualidades sejam eventualmente cruéis. </a:t>
            </a:r>
            <a:endParaRPr lang="pt-BR" dirty="0">
              <a:solidFill>
                <a:schemeClr val="bg2">
                  <a:lumMod val="10000"/>
                </a:schemeClr>
              </a:solidFill>
            </a:endParaRPr>
          </a:p>
        </p:txBody>
      </p:sp>
    </p:spTree>
    <p:extLst>
      <p:ext uri="{BB962C8B-B14F-4D97-AF65-F5344CB8AC3E}">
        <p14:creationId xmlns:p14="http://schemas.microsoft.com/office/powerpoint/2010/main" val="19904790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467544" y="1086991"/>
            <a:ext cx="8496944" cy="5078313"/>
          </a:xfrm>
          <a:prstGeom prst="rect">
            <a:avLst/>
          </a:prstGeom>
        </p:spPr>
        <p:txBody>
          <a:bodyPr wrap="square">
            <a:spAutoFit/>
          </a:bodyPr>
          <a:lstStyle/>
          <a:p>
            <a:pPr algn="just"/>
            <a:r>
              <a:rPr lang="pt-BR" dirty="0" smtClean="0">
                <a:solidFill>
                  <a:schemeClr val="bg2">
                    <a:lumMod val="10000"/>
                  </a:schemeClr>
                </a:solidFill>
              </a:rPr>
              <a:t>16. (Enem 2013)  Nasce daqui uma questão: se vale mais ser amado que temido ou temido que amado. Responde-se que ambas as coisas seriam de desejar; mas porque é difícil juntá-las, é muito mais seguro ser temido que amado, quando haja de faltar uma das duas. Porque dos homens se pode dizer, duma maneira geral, que são ingratos, volúveis, simuladores, covardes e ávidos de lucro, e enquanto lhes fazes bem são inteiramente teus, oferecem-te o sangue, os bens, a vida e os filhos, quando, como acima disse, o perigo está longe; mas quando ele chega, revoltam-se.</a:t>
            </a:r>
          </a:p>
          <a:p>
            <a:pPr algn="just"/>
            <a:endParaRPr lang="pt-BR" dirty="0" smtClean="0">
              <a:solidFill>
                <a:schemeClr val="bg2">
                  <a:lumMod val="10000"/>
                </a:schemeClr>
              </a:solidFill>
            </a:endParaRPr>
          </a:p>
          <a:p>
            <a:pPr algn="just"/>
            <a:r>
              <a:rPr lang="pt-BR" dirty="0" smtClean="0">
                <a:solidFill>
                  <a:schemeClr val="bg2">
                    <a:lumMod val="10000"/>
                  </a:schemeClr>
                </a:solidFill>
              </a:rPr>
              <a:t>MAQUIAVEL, N. O príncipe. Rio de Janeiro: Bertrand, 1991.</a:t>
            </a:r>
          </a:p>
          <a:p>
            <a:pPr algn="just"/>
            <a:endParaRPr lang="pt-BR" dirty="0" smtClean="0">
              <a:solidFill>
                <a:schemeClr val="bg2">
                  <a:lumMod val="10000"/>
                </a:schemeClr>
              </a:solidFill>
            </a:endParaRPr>
          </a:p>
          <a:p>
            <a:pPr algn="just"/>
            <a:r>
              <a:rPr lang="pt-BR" dirty="0" smtClean="0">
                <a:solidFill>
                  <a:schemeClr val="bg2">
                    <a:lumMod val="10000"/>
                  </a:schemeClr>
                </a:solidFill>
              </a:rPr>
              <a:t>A partir da análise histórica do comportamento humano em suas relações sociais e políticas, Maquiavel define o homem como um ser </a:t>
            </a:r>
          </a:p>
          <a:p>
            <a:pPr algn="just"/>
            <a:r>
              <a:rPr lang="pt-BR" dirty="0" smtClean="0">
                <a:solidFill>
                  <a:schemeClr val="bg2">
                    <a:lumMod val="10000"/>
                  </a:schemeClr>
                </a:solidFill>
              </a:rPr>
              <a:t>a) munido de virtude, com disposição nata a praticar o bem a si e aos outros.   </a:t>
            </a:r>
          </a:p>
          <a:p>
            <a:pPr algn="just"/>
            <a:r>
              <a:rPr lang="pt-BR" dirty="0" smtClean="0">
                <a:solidFill>
                  <a:schemeClr val="bg2">
                    <a:lumMod val="10000"/>
                  </a:schemeClr>
                </a:solidFill>
              </a:rPr>
              <a:t>b) possuidor de fortuna, valendo-se de riquezas para alcançar êxito na política.   </a:t>
            </a:r>
          </a:p>
          <a:p>
            <a:pPr algn="just"/>
            <a:r>
              <a:rPr lang="pt-BR" dirty="0" smtClean="0">
                <a:solidFill>
                  <a:schemeClr val="bg2">
                    <a:lumMod val="10000"/>
                  </a:schemeClr>
                </a:solidFill>
              </a:rPr>
              <a:t>c) guiado por interesses, de modo que suas ações são imprevisíveis e inconstantes.   </a:t>
            </a:r>
          </a:p>
          <a:p>
            <a:pPr algn="just"/>
            <a:r>
              <a:rPr lang="pt-BR" dirty="0" smtClean="0">
                <a:solidFill>
                  <a:schemeClr val="bg2">
                    <a:lumMod val="10000"/>
                  </a:schemeClr>
                </a:solidFill>
              </a:rPr>
              <a:t>d) naturalmente racional, vivendo em um estado </a:t>
            </a:r>
            <a:r>
              <a:rPr lang="pt-BR" dirty="0" err="1" smtClean="0">
                <a:solidFill>
                  <a:schemeClr val="bg2">
                    <a:lumMod val="10000"/>
                  </a:schemeClr>
                </a:solidFill>
              </a:rPr>
              <a:t>pré</a:t>
            </a:r>
            <a:r>
              <a:rPr lang="pt-BR" dirty="0" smtClean="0">
                <a:solidFill>
                  <a:schemeClr val="bg2">
                    <a:lumMod val="10000"/>
                  </a:schemeClr>
                </a:solidFill>
              </a:rPr>
              <a:t>-social e portando seus direitos naturais.   </a:t>
            </a:r>
          </a:p>
          <a:p>
            <a:pPr algn="just"/>
            <a:r>
              <a:rPr lang="pt-BR" dirty="0" smtClean="0">
                <a:solidFill>
                  <a:schemeClr val="bg2">
                    <a:lumMod val="10000"/>
                  </a:schemeClr>
                </a:solidFill>
              </a:rPr>
              <a:t>e) sociável por natureza, mantendo relações pacíficas com seus pares. </a:t>
            </a:r>
            <a:endParaRPr lang="pt-BR" dirty="0">
              <a:solidFill>
                <a:schemeClr val="bg2">
                  <a:lumMod val="10000"/>
                </a:schemeClr>
              </a:solidFill>
            </a:endParaRPr>
          </a:p>
        </p:txBody>
      </p:sp>
    </p:spTree>
    <p:extLst>
      <p:ext uri="{BB962C8B-B14F-4D97-AF65-F5344CB8AC3E}">
        <p14:creationId xmlns:p14="http://schemas.microsoft.com/office/powerpoint/2010/main" val="8001412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332656"/>
            <a:ext cx="8568952" cy="5909310"/>
          </a:xfrm>
          <a:prstGeom prst="rect">
            <a:avLst/>
          </a:prstGeom>
        </p:spPr>
        <p:txBody>
          <a:bodyPr wrap="square">
            <a:spAutoFit/>
          </a:bodyPr>
          <a:lstStyle/>
          <a:p>
            <a:r>
              <a:rPr lang="pt-BR" dirty="0" smtClean="0">
                <a:solidFill>
                  <a:schemeClr val="bg2">
                    <a:lumMod val="10000"/>
                  </a:schemeClr>
                </a:solidFill>
              </a:rPr>
              <a:t>Resposta da questão 16: [C]</a:t>
            </a:r>
          </a:p>
          <a:p>
            <a:endParaRPr lang="pt-BR" dirty="0" smtClean="0">
              <a:solidFill>
                <a:schemeClr val="bg2">
                  <a:lumMod val="10000"/>
                </a:schemeClr>
              </a:solidFill>
            </a:endParaRPr>
          </a:p>
          <a:p>
            <a:r>
              <a:rPr lang="pt-BR" dirty="0" smtClean="0">
                <a:solidFill>
                  <a:schemeClr val="bg2">
                    <a:lumMod val="10000"/>
                  </a:schemeClr>
                </a:solidFill>
              </a:rPr>
              <a:t>Maquiavel é considerado fundador da filosofia política moderna, pois muitas das suas afirmações se contrapõem à filosofia política clássica. Basicamente, a sua reflexão se preocupa muito mais com problemas efetivos, e muito menos com reflexões utópicas sobre o dever ser. De modo que a eficiência deve ser buscada na pobreza mesma das nossas cidades como elas são, e não na possível riqueza das nossas cidades como elas poderiam ser.</a:t>
            </a:r>
          </a:p>
          <a:p>
            <a:endParaRPr lang="pt-BR" dirty="0" smtClean="0">
              <a:solidFill>
                <a:schemeClr val="bg2">
                  <a:lumMod val="10000"/>
                </a:schemeClr>
              </a:solidFill>
            </a:endParaRPr>
          </a:p>
          <a:p>
            <a:r>
              <a:rPr lang="pt-BR" dirty="0" smtClean="0">
                <a:solidFill>
                  <a:schemeClr val="bg2">
                    <a:lumMod val="10000"/>
                  </a:schemeClr>
                </a:solidFill>
              </a:rPr>
              <a:t>“Resta ver agora como deve comportar-se um príncipe com os súditos ou com os amigos. Como sei que sobre isso muitos escreveram receio, fazendo-o eu também, ser considerado presunçoso, principalmente porque, ao tratar deste assunto, me afasto das regras estabelecidas pelos outros. Mas sendo minha intenção escrever coisa útil, destinada a quem por ela se interessar, pareceu-me mais conveniente ir diretamente à efetiva verdade do que comprazer-me em imaginá-la. Muita gente imaginou repúblicas e principados que jamais foram vistos ou de cuja real existência jamais se teve notícia. E é tão diferente o como se vive do como se deveria viver, que aquele que desatende ao que se faz e se atém ao que se deveria fazer aprende antes a maneira de arruinar-se do que a de preservar-se. Assim, o homem que queira em tudo agir como bom acabará arruinando-se em meio a tantos que não são bons”. (N. Maquiavel. O Príncipe. São Paulo: Círculo do livro, p. 101). </a:t>
            </a:r>
            <a:endParaRPr lang="pt-BR" dirty="0">
              <a:solidFill>
                <a:schemeClr val="bg2">
                  <a:lumMod val="10000"/>
                </a:schemeClr>
              </a:solidFill>
            </a:endParaRPr>
          </a:p>
        </p:txBody>
      </p:sp>
    </p:spTree>
    <p:extLst>
      <p:ext uri="{BB962C8B-B14F-4D97-AF65-F5344CB8AC3E}">
        <p14:creationId xmlns:p14="http://schemas.microsoft.com/office/powerpoint/2010/main" val="3737736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1520" y="224199"/>
            <a:ext cx="8856984" cy="6517169"/>
          </a:xfrm>
          <a:prstGeom prst="rect">
            <a:avLst/>
          </a:prstGeom>
        </p:spPr>
        <p:txBody>
          <a:bodyPr wrap="square">
            <a:spAutoFit/>
          </a:bodyPr>
          <a:lstStyle/>
          <a:p>
            <a:pPr algn="just"/>
            <a:r>
              <a:rPr lang="pt-BR" dirty="0">
                <a:solidFill>
                  <a:schemeClr val="bg2">
                    <a:lumMod val="10000"/>
                  </a:schemeClr>
                </a:solidFill>
              </a:rPr>
              <a:t>1</a:t>
            </a:r>
            <a:r>
              <a:rPr lang="pt-BR" dirty="0" smtClean="0">
                <a:solidFill>
                  <a:schemeClr val="bg2">
                    <a:lumMod val="10000"/>
                  </a:schemeClr>
                </a:solidFill>
              </a:rPr>
              <a:t>. (Enem 1999)  (...) Depois de longas investigações, convenci-me por fim de que o Sol é uma estrela fixa rodeada de planetas que giram em volta dela e de que ela é o centro e a chama. Que, além dos planetas principais, há outros de segunda ordem que circulam primeiro como satélites em redor dos planetas principais e com estes em redor do Sol. (...) Não duvido de que os matemáticos sejam da minha opinião, se quiserem dar-se ao trabalho de tomar conhecimento, não superficialmente mas duma maneira aprofundada, das demonstrações que darei nesta obra. Se alguns homens ligeiros e ignorantes quiserem cometer contra mim o abuso de invocar alguns passos da Escritura (sagrada), a que torçam o sentido, desprezarei os seus ataques: as verdades matemáticas não devem ser julgadas senão por matemáticos. (COPÉRNICO, N. De </a:t>
            </a:r>
            <a:r>
              <a:rPr lang="pt-BR" dirty="0" err="1" smtClean="0">
                <a:solidFill>
                  <a:schemeClr val="bg2">
                    <a:lumMod val="10000"/>
                  </a:schemeClr>
                </a:solidFill>
              </a:rPr>
              <a:t>Revolutionibus</a:t>
            </a:r>
            <a:r>
              <a:rPr lang="pt-BR" dirty="0" smtClean="0">
                <a:solidFill>
                  <a:schemeClr val="bg2">
                    <a:lumMod val="10000"/>
                  </a:schemeClr>
                </a:solidFill>
              </a:rPr>
              <a:t> </a:t>
            </a:r>
            <a:r>
              <a:rPr lang="pt-BR" dirty="0" err="1" smtClean="0">
                <a:solidFill>
                  <a:schemeClr val="bg2">
                    <a:lumMod val="10000"/>
                  </a:schemeClr>
                </a:solidFill>
              </a:rPr>
              <a:t>orbium</a:t>
            </a:r>
            <a:r>
              <a:rPr lang="pt-BR" dirty="0" smtClean="0">
                <a:solidFill>
                  <a:schemeClr val="bg2">
                    <a:lumMod val="10000"/>
                  </a:schemeClr>
                </a:solidFill>
              </a:rPr>
              <a:t> </a:t>
            </a:r>
            <a:r>
              <a:rPr lang="pt-BR" dirty="0" err="1" smtClean="0">
                <a:solidFill>
                  <a:schemeClr val="bg2">
                    <a:lumMod val="10000"/>
                  </a:schemeClr>
                </a:solidFill>
              </a:rPr>
              <a:t>caelestium</a:t>
            </a:r>
            <a:r>
              <a:rPr lang="pt-BR" dirty="0" smtClean="0">
                <a:solidFill>
                  <a:schemeClr val="bg2">
                    <a:lumMod val="10000"/>
                  </a:schemeClr>
                </a:solidFill>
              </a:rPr>
              <a:t>)</a:t>
            </a:r>
          </a:p>
          <a:p>
            <a:pPr algn="just"/>
            <a:endParaRPr lang="pt-BR" sz="1050" dirty="0" smtClean="0">
              <a:solidFill>
                <a:schemeClr val="bg2">
                  <a:lumMod val="10000"/>
                </a:schemeClr>
              </a:solidFill>
            </a:endParaRPr>
          </a:p>
          <a:p>
            <a:pPr algn="just"/>
            <a:r>
              <a:rPr lang="pt-BR" dirty="0" smtClean="0">
                <a:solidFill>
                  <a:schemeClr val="bg2">
                    <a:lumMod val="10000"/>
                  </a:schemeClr>
                </a:solidFill>
              </a:rPr>
              <a:t>Aqueles que se entregam à prática sem ciência são como o navegador que embarca em um navio sem leme nem bússola. Sempre a prática deve fundamentar-se em boa teoria. Antes de fazer de um caso uma regra geral, experimente-o duas ou três vezes e verifique se as experiências produzem os mesmos efeitos. Nenhuma investigação humana pode se considerar verdadeira ciência se não passa por demonstrações matemáticas.</a:t>
            </a:r>
          </a:p>
          <a:p>
            <a:pPr algn="just"/>
            <a:r>
              <a:rPr lang="pt-BR" dirty="0" smtClean="0">
                <a:solidFill>
                  <a:schemeClr val="bg2">
                    <a:lumMod val="10000"/>
                  </a:schemeClr>
                </a:solidFill>
              </a:rPr>
              <a:t>(VINCI, Leonardo da. </a:t>
            </a:r>
            <a:r>
              <a:rPr lang="pt-BR" dirty="0" err="1" smtClean="0">
                <a:solidFill>
                  <a:schemeClr val="bg2">
                    <a:lumMod val="10000"/>
                  </a:schemeClr>
                </a:solidFill>
              </a:rPr>
              <a:t>Carnets</a:t>
            </a:r>
            <a:r>
              <a:rPr lang="pt-BR" dirty="0" smtClean="0">
                <a:solidFill>
                  <a:schemeClr val="bg2">
                    <a:lumMod val="10000"/>
                  </a:schemeClr>
                </a:solidFill>
              </a:rPr>
              <a:t>)</a:t>
            </a:r>
          </a:p>
          <a:p>
            <a:pPr algn="just"/>
            <a:endParaRPr lang="pt-BR" sz="1100" dirty="0" smtClean="0">
              <a:solidFill>
                <a:schemeClr val="bg2">
                  <a:lumMod val="10000"/>
                </a:schemeClr>
              </a:solidFill>
            </a:endParaRPr>
          </a:p>
          <a:p>
            <a:pPr algn="just"/>
            <a:r>
              <a:rPr lang="pt-BR" dirty="0" smtClean="0">
                <a:solidFill>
                  <a:schemeClr val="bg2">
                    <a:lumMod val="10000"/>
                  </a:schemeClr>
                </a:solidFill>
              </a:rPr>
              <a:t>O aspecto a ser ressaltado em ambos os textos para exemplificar o racionalismo moderno é </a:t>
            </a:r>
          </a:p>
          <a:p>
            <a:pPr algn="just"/>
            <a:r>
              <a:rPr lang="pt-BR" dirty="0" smtClean="0">
                <a:solidFill>
                  <a:schemeClr val="bg2">
                    <a:lumMod val="10000"/>
                  </a:schemeClr>
                </a:solidFill>
              </a:rPr>
              <a:t>a) a fé como guia das descobertas.   </a:t>
            </a:r>
          </a:p>
          <a:p>
            <a:pPr algn="just"/>
            <a:r>
              <a:rPr lang="pt-BR" dirty="0" smtClean="0">
                <a:solidFill>
                  <a:schemeClr val="bg2">
                    <a:lumMod val="10000"/>
                  </a:schemeClr>
                </a:solidFill>
              </a:rPr>
              <a:t>b) o senso crítico para se chegar a Deus.   </a:t>
            </a:r>
          </a:p>
          <a:p>
            <a:pPr algn="just"/>
            <a:r>
              <a:rPr lang="pt-BR" dirty="0" smtClean="0">
                <a:solidFill>
                  <a:schemeClr val="bg2">
                    <a:lumMod val="10000"/>
                  </a:schemeClr>
                </a:solidFill>
              </a:rPr>
              <a:t>c) a limitação da ciência pelos princípios bíblicos.   </a:t>
            </a:r>
          </a:p>
          <a:p>
            <a:pPr algn="just"/>
            <a:r>
              <a:rPr lang="pt-BR" dirty="0" smtClean="0">
                <a:solidFill>
                  <a:schemeClr val="bg2">
                    <a:lumMod val="10000"/>
                  </a:schemeClr>
                </a:solidFill>
              </a:rPr>
              <a:t>d) a importância da experiência e da observação.   </a:t>
            </a:r>
          </a:p>
          <a:p>
            <a:pPr algn="just"/>
            <a:r>
              <a:rPr lang="pt-BR" dirty="0" smtClean="0">
                <a:solidFill>
                  <a:schemeClr val="bg2">
                    <a:lumMod val="10000"/>
                  </a:schemeClr>
                </a:solidFill>
              </a:rPr>
              <a:t>e) o princípio da autoridade e da tradição. </a:t>
            </a:r>
            <a:endParaRPr lang="pt-BR" dirty="0">
              <a:solidFill>
                <a:schemeClr val="bg2">
                  <a:lumMod val="10000"/>
                </a:schemeClr>
              </a:solidFill>
            </a:endParaRPr>
          </a:p>
        </p:txBody>
      </p:sp>
      <p:pic>
        <p:nvPicPr>
          <p:cNvPr id="3074" name="Picture 2" descr="C:\Users\usuario\AppData\Local\Microsoft\Windows\Temporary Internet Files\Content.IE5\Z7V3JKFG\coracao[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16416" y="5733256"/>
            <a:ext cx="392832" cy="364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69088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539552" y="1258882"/>
            <a:ext cx="7848872" cy="3970318"/>
          </a:xfrm>
          <a:prstGeom prst="rect">
            <a:avLst/>
          </a:prstGeom>
        </p:spPr>
        <p:txBody>
          <a:bodyPr wrap="square">
            <a:spAutoFit/>
          </a:bodyPr>
          <a:lstStyle/>
          <a:p>
            <a:pPr algn="just"/>
            <a:r>
              <a:rPr lang="pt-BR" dirty="0" smtClean="0">
                <a:solidFill>
                  <a:schemeClr val="bg2">
                    <a:lumMod val="10000"/>
                  </a:schemeClr>
                </a:solidFill>
              </a:rPr>
              <a:t>Resposta da questão 1:</a:t>
            </a:r>
          </a:p>
          <a:p>
            <a:pPr algn="just"/>
            <a:r>
              <a:rPr lang="pt-BR" dirty="0" smtClean="0">
                <a:solidFill>
                  <a:schemeClr val="bg2">
                    <a:lumMod val="10000"/>
                  </a:schemeClr>
                </a:solidFill>
              </a:rPr>
              <a:t> [D]</a:t>
            </a:r>
          </a:p>
          <a:p>
            <a:pPr algn="just"/>
            <a:endParaRPr lang="pt-BR" dirty="0" smtClean="0">
              <a:solidFill>
                <a:schemeClr val="bg2">
                  <a:lumMod val="10000"/>
                </a:schemeClr>
              </a:solidFill>
            </a:endParaRPr>
          </a:p>
          <a:p>
            <a:pPr algn="just"/>
            <a:r>
              <a:rPr lang="pt-BR" dirty="0" smtClean="0">
                <a:solidFill>
                  <a:schemeClr val="bg2">
                    <a:lumMod val="10000"/>
                  </a:schemeClr>
                </a:solidFill>
              </a:rPr>
              <a:t>A experiência ou experimentação é o estudo dos fenômenos em condições que foram determinadas pelo observador e sua importância está no oferecimento de condições privilegiadas para a observação, podendo assim, repetir e varias as experiências, tornar mais rápido ou mais lento os fenômenos e até simplificá-los. No geral a experimentação confirma a hipótese, porém quando isto não ocorre, precisam repeti-la ou modificá-la.</a:t>
            </a:r>
          </a:p>
          <a:p>
            <a:pPr algn="just"/>
            <a:r>
              <a:rPr lang="pt-BR" dirty="0" smtClean="0">
                <a:solidFill>
                  <a:schemeClr val="bg2">
                    <a:lumMod val="10000"/>
                  </a:schemeClr>
                </a:solidFill>
              </a:rPr>
              <a:t>A observação científica é rigorosa, precisa, metódica e, portanto, orientada para a explicação dos fatos e para isto, se utilizam de microscópio, telescópio, sismógrafo, balança, termômetro, entre outros instrumentam que proporcionam maior rigor à observação bem como a tornam mais objetiva porque quantificam o que está sendo observado. </a:t>
            </a:r>
            <a:endParaRPr lang="pt-BR" dirty="0">
              <a:solidFill>
                <a:schemeClr val="bg2">
                  <a:lumMod val="10000"/>
                </a:schemeClr>
              </a:solidFill>
            </a:endParaRPr>
          </a:p>
        </p:txBody>
      </p:sp>
    </p:spTree>
    <p:extLst>
      <p:ext uri="{BB962C8B-B14F-4D97-AF65-F5344CB8AC3E}">
        <p14:creationId xmlns:p14="http://schemas.microsoft.com/office/powerpoint/2010/main" val="32074927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836712"/>
            <a:ext cx="8568952" cy="5078313"/>
          </a:xfrm>
          <a:prstGeom prst="rect">
            <a:avLst/>
          </a:prstGeom>
        </p:spPr>
        <p:txBody>
          <a:bodyPr wrap="square">
            <a:spAutoFit/>
          </a:bodyPr>
          <a:lstStyle/>
          <a:p>
            <a:pPr algn="just"/>
            <a:r>
              <a:rPr lang="pt-BR" dirty="0">
                <a:solidFill>
                  <a:schemeClr val="bg2">
                    <a:lumMod val="10000"/>
                  </a:schemeClr>
                </a:solidFill>
              </a:rPr>
              <a:t>2</a:t>
            </a:r>
            <a:r>
              <a:rPr lang="pt-BR" dirty="0" smtClean="0">
                <a:solidFill>
                  <a:schemeClr val="bg2">
                    <a:lumMod val="10000"/>
                  </a:schemeClr>
                </a:solidFill>
              </a:rPr>
              <a:t>. (Enem 2013)  Quando ninguém duvida da existência de um outro mundo, a morte é uma passagem que deve ser celebrada entre parentes e vizinhos. O homem da Idade Média tem a convicção de não desaparecer completamente, esperando a ressurreição. Pois nada se detém e tudo continua na eternidade. A perda contemporânea do sentimento religioso fez da morte uma provação aterrorizante, um trampolim para as trevas e o desconhecido.</a:t>
            </a:r>
          </a:p>
          <a:p>
            <a:pPr algn="just"/>
            <a:endParaRPr lang="pt-BR" dirty="0" smtClean="0">
              <a:solidFill>
                <a:schemeClr val="bg2">
                  <a:lumMod val="10000"/>
                </a:schemeClr>
              </a:solidFill>
            </a:endParaRPr>
          </a:p>
          <a:p>
            <a:pPr algn="just"/>
            <a:r>
              <a:rPr lang="pt-BR" dirty="0" smtClean="0">
                <a:solidFill>
                  <a:schemeClr val="bg2">
                    <a:lumMod val="10000"/>
                  </a:schemeClr>
                </a:solidFill>
              </a:rPr>
              <a:t>DUBY, G. Ano 1000 ano 2000 na pista dos nossos medos. São Paulo: Unesp, 1998 (adaptado).</a:t>
            </a:r>
          </a:p>
          <a:p>
            <a:pPr algn="just"/>
            <a:endParaRPr lang="pt-BR" dirty="0" smtClean="0">
              <a:solidFill>
                <a:schemeClr val="bg2">
                  <a:lumMod val="10000"/>
                </a:schemeClr>
              </a:solidFill>
            </a:endParaRPr>
          </a:p>
          <a:p>
            <a:pPr algn="just"/>
            <a:endParaRPr lang="pt-BR" dirty="0" smtClean="0">
              <a:solidFill>
                <a:schemeClr val="bg2">
                  <a:lumMod val="10000"/>
                </a:schemeClr>
              </a:solidFill>
            </a:endParaRPr>
          </a:p>
          <a:p>
            <a:pPr algn="just"/>
            <a:r>
              <a:rPr lang="pt-BR" dirty="0" smtClean="0">
                <a:solidFill>
                  <a:schemeClr val="bg2">
                    <a:lumMod val="10000"/>
                  </a:schemeClr>
                </a:solidFill>
              </a:rPr>
              <a:t>Ao comparar as maneiras com que as sociedades têm lidado com a morte, o autor considera que houve um processo de </a:t>
            </a:r>
          </a:p>
          <a:p>
            <a:pPr algn="just"/>
            <a:r>
              <a:rPr lang="pt-BR" dirty="0" smtClean="0">
                <a:solidFill>
                  <a:schemeClr val="bg2">
                    <a:lumMod val="10000"/>
                  </a:schemeClr>
                </a:solidFill>
              </a:rPr>
              <a:t>a) mercantilização das crenças religiosas.   </a:t>
            </a:r>
          </a:p>
          <a:p>
            <a:pPr algn="just"/>
            <a:r>
              <a:rPr lang="pt-BR" dirty="0" smtClean="0">
                <a:solidFill>
                  <a:schemeClr val="bg2">
                    <a:lumMod val="10000"/>
                  </a:schemeClr>
                </a:solidFill>
              </a:rPr>
              <a:t>b) transformação das representações sociais.   </a:t>
            </a:r>
          </a:p>
          <a:p>
            <a:pPr algn="just"/>
            <a:r>
              <a:rPr lang="pt-BR" dirty="0" smtClean="0">
                <a:solidFill>
                  <a:schemeClr val="bg2">
                    <a:lumMod val="10000"/>
                  </a:schemeClr>
                </a:solidFill>
              </a:rPr>
              <a:t>c) disseminação do ateísmo nos países de maioria cristã.   </a:t>
            </a:r>
          </a:p>
          <a:p>
            <a:pPr algn="just"/>
            <a:r>
              <a:rPr lang="pt-BR" dirty="0" smtClean="0">
                <a:solidFill>
                  <a:schemeClr val="bg2">
                    <a:lumMod val="10000"/>
                  </a:schemeClr>
                </a:solidFill>
              </a:rPr>
              <a:t>d) diminuição da distância entre saber científico e eclesiástico.   </a:t>
            </a:r>
          </a:p>
          <a:p>
            <a:pPr algn="just"/>
            <a:r>
              <a:rPr lang="pt-BR" dirty="0" smtClean="0">
                <a:solidFill>
                  <a:schemeClr val="bg2">
                    <a:lumMod val="10000"/>
                  </a:schemeClr>
                </a:solidFill>
              </a:rPr>
              <a:t>e) amadurecimento da consciência ligada à civilização moderna. </a:t>
            </a:r>
            <a:endParaRPr lang="pt-BR" dirty="0">
              <a:solidFill>
                <a:schemeClr val="bg2">
                  <a:lumMod val="10000"/>
                </a:schemeClr>
              </a:solidFill>
            </a:endParaRPr>
          </a:p>
        </p:txBody>
      </p:sp>
      <p:pic>
        <p:nvPicPr>
          <p:cNvPr id="4098" name="Picture 2" descr="C:\Users\usuario\AppData\Local\Microsoft\Windows\Temporary Internet Files\Content.IE5\Z7V3JKFG\coracao[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3624" y="5733256"/>
            <a:ext cx="464840" cy="4311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9773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467544" y="1268760"/>
            <a:ext cx="8496944" cy="3693319"/>
          </a:xfrm>
          <a:prstGeom prst="rect">
            <a:avLst/>
          </a:prstGeom>
        </p:spPr>
        <p:txBody>
          <a:bodyPr wrap="square">
            <a:spAutoFit/>
          </a:bodyPr>
          <a:lstStyle/>
          <a:p>
            <a:pPr algn="just"/>
            <a:r>
              <a:rPr lang="pt-BR" dirty="0" smtClean="0">
                <a:solidFill>
                  <a:schemeClr val="bg2">
                    <a:lumMod val="10000"/>
                  </a:schemeClr>
                </a:solidFill>
              </a:rPr>
              <a:t>Resposta da questão 2:</a:t>
            </a:r>
          </a:p>
          <a:p>
            <a:pPr algn="just"/>
            <a:r>
              <a:rPr lang="pt-BR" dirty="0" smtClean="0">
                <a:solidFill>
                  <a:schemeClr val="bg2">
                    <a:lumMod val="10000"/>
                  </a:schemeClr>
                </a:solidFill>
              </a:rPr>
              <a:t> [B]</a:t>
            </a:r>
          </a:p>
          <a:p>
            <a:pPr algn="just"/>
            <a:endParaRPr lang="pt-BR" dirty="0" smtClean="0">
              <a:solidFill>
                <a:schemeClr val="bg2">
                  <a:lumMod val="10000"/>
                </a:schemeClr>
              </a:solidFill>
            </a:endParaRPr>
          </a:p>
          <a:p>
            <a:pPr algn="just"/>
            <a:r>
              <a:rPr lang="pt-BR" dirty="0" smtClean="0">
                <a:solidFill>
                  <a:schemeClr val="bg2">
                    <a:lumMod val="10000"/>
                  </a:schemeClr>
                </a:solidFill>
              </a:rPr>
              <a:t>A crença na vida eterna é certamente um conforto que livra o homem das suas preocupações com a morte. O crente pode celebrar a morte como um momento de revelação e acolhimento. Todavia, se, por um lado, o crente não necessita temer a morte, porque ela é passagem para algo maior e melhor, por outro, ele necessita temer o julgamento que lhe condenará ou lhe inocentará. O homem contemporâneo pode não ter a crença na vida eterna, porém também não possui o fardo do pecado. As trevas e o desconhecido não são exatamente exclusividades nossas, e a morte pode ser também uma “provação aterrorizante” para o homem da Idade Média. As transformações de nossas crenças individuais não necessariamente modificaram com radicalidade nosso relacionamento com a morte. </a:t>
            </a:r>
            <a:endParaRPr lang="pt-BR" dirty="0">
              <a:solidFill>
                <a:schemeClr val="bg2">
                  <a:lumMod val="10000"/>
                </a:schemeClr>
              </a:solidFill>
            </a:endParaRPr>
          </a:p>
        </p:txBody>
      </p:sp>
    </p:spTree>
    <p:extLst>
      <p:ext uri="{BB962C8B-B14F-4D97-AF65-F5344CB8AC3E}">
        <p14:creationId xmlns:p14="http://schemas.microsoft.com/office/powerpoint/2010/main" val="3018832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1520" y="1061"/>
            <a:ext cx="8820472" cy="6740307"/>
          </a:xfrm>
          <a:prstGeom prst="rect">
            <a:avLst/>
          </a:prstGeom>
        </p:spPr>
        <p:txBody>
          <a:bodyPr wrap="square">
            <a:spAutoFit/>
          </a:bodyPr>
          <a:lstStyle/>
          <a:p>
            <a:r>
              <a:rPr lang="pt-BR" dirty="0" smtClean="0"/>
              <a:t> </a:t>
            </a:r>
          </a:p>
          <a:p>
            <a:pPr algn="just"/>
            <a:r>
              <a:rPr lang="pt-BR" dirty="0">
                <a:solidFill>
                  <a:schemeClr val="bg2">
                    <a:lumMod val="10000"/>
                  </a:schemeClr>
                </a:solidFill>
              </a:rPr>
              <a:t>3</a:t>
            </a:r>
            <a:r>
              <a:rPr lang="pt-BR" dirty="0" smtClean="0">
                <a:solidFill>
                  <a:schemeClr val="bg2">
                    <a:lumMod val="10000"/>
                  </a:schemeClr>
                </a:solidFill>
              </a:rPr>
              <a:t>. (Enem 2013)  Os produtos e seu consumo constituem a meta declarada do empreendimento tecnológico. Essa meta foi proposta pela primeira vez no início da Modernidade, como expectativa de que o homem poderia dominar a natureza. No entanto, essa expectativa, convertida em programa anunciado por pensadores como Descartes e Bacon e impulsionado pelo Iluminismo, não surgiu “de um prazer de poder”, “de um mero imperialismo humano”, mas da aspiração de libertar o homem e de enriquecer sua vida, física e culturalmente.</a:t>
            </a:r>
          </a:p>
          <a:p>
            <a:pPr algn="just"/>
            <a:r>
              <a:rPr lang="pt-BR" dirty="0" smtClean="0">
                <a:solidFill>
                  <a:schemeClr val="bg2">
                    <a:lumMod val="10000"/>
                  </a:schemeClr>
                </a:solidFill>
              </a:rPr>
              <a:t>CUPANI, A. A tecnologia como problema filosófico: três enfoques, </a:t>
            </a:r>
            <a:r>
              <a:rPr lang="pt-BR" dirty="0" err="1" smtClean="0">
                <a:solidFill>
                  <a:schemeClr val="bg2">
                    <a:lumMod val="10000"/>
                  </a:schemeClr>
                </a:solidFill>
              </a:rPr>
              <a:t>Scientiae</a:t>
            </a:r>
            <a:r>
              <a:rPr lang="pt-BR" dirty="0" smtClean="0">
                <a:solidFill>
                  <a:schemeClr val="bg2">
                    <a:lumMod val="10000"/>
                  </a:schemeClr>
                </a:solidFill>
              </a:rPr>
              <a:t> </a:t>
            </a:r>
            <a:r>
              <a:rPr lang="pt-BR" dirty="0" err="1" smtClean="0">
                <a:solidFill>
                  <a:schemeClr val="bg2">
                    <a:lumMod val="10000"/>
                  </a:schemeClr>
                </a:solidFill>
              </a:rPr>
              <a:t>Studia</a:t>
            </a:r>
            <a:r>
              <a:rPr lang="pt-BR" dirty="0" smtClean="0">
                <a:solidFill>
                  <a:schemeClr val="bg2">
                    <a:lumMod val="10000"/>
                  </a:schemeClr>
                </a:solidFill>
              </a:rPr>
              <a:t>. São Paulo, v. 2, n. 4, 2004 (adaptado).</a:t>
            </a:r>
          </a:p>
          <a:p>
            <a:pPr algn="just"/>
            <a:endParaRPr lang="pt-BR" dirty="0" smtClean="0">
              <a:solidFill>
                <a:schemeClr val="bg2">
                  <a:lumMod val="10000"/>
                </a:schemeClr>
              </a:solidFill>
            </a:endParaRPr>
          </a:p>
          <a:p>
            <a:pPr algn="just"/>
            <a:r>
              <a:rPr lang="pt-BR" dirty="0" smtClean="0">
                <a:solidFill>
                  <a:schemeClr val="bg2">
                    <a:lumMod val="10000"/>
                  </a:schemeClr>
                </a:solidFill>
              </a:rPr>
              <a:t>Autores da filosofia moderna, notadamente Descartes e Bacon, e o projeto iluminista concebem a ciência como uma forma de saber que almeja libertar o homem das intempéries da natureza. Nesse contexto, a investigação científica consiste em </a:t>
            </a:r>
          </a:p>
          <a:p>
            <a:pPr algn="just"/>
            <a:r>
              <a:rPr lang="pt-BR" dirty="0" smtClean="0">
                <a:solidFill>
                  <a:schemeClr val="bg2">
                    <a:lumMod val="10000"/>
                  </a:schemeClr>
                </a:solidFill>
              </a:rPr>
              <a:t>a) expor a essência da verdade e resolver definitivamente as disputas teóricas ainda existentes.   </a:t>
            </a:r>
          </a:p>
          <a:p>
            <a:pPr algn="just"/>
            <a:r>
              <a:rPr lang="pt-BR" dirty="0" smtClean="0">
                <a:solidFill>
                  <a:schemeClr val="bg2">
                    <a:lumMod val="10000"/>
                  </a:schemeClr>
                </a:solidFill>
              </a:rPr>
              <a:t>b) oferecer a última palavra acerca das coisas que existem e ocupar o lugar que outrora foi da filosofia.   </a:t>
            </a:r>
          </a:p>
          <a:p>
            <a:pPr algn="just"/>
            <a:r>
              <a:rPr lang="pt-BR" dirty="0" smtClean="0">
                <a:solidFill>
                  <a:schemeClr val="bg2">
                    <a:lumMod val="10000"/>
                  </a:schemeClr>
                </a:solidFill>
              </a:rPr>
              <a:t>c) ser a expressão da razão e servir de modelo para outras áreas do saber que almejam o progresso.   </a:t>
            </a:r>
          </a:p>
          <a:p>
            <a:pPr algn="just"/>
            <a:r>
              <a:rPr lang="pt-BR" dirty="0" smtClean="0">
                <a:solidFill>
                  <a:schemeClr val="bg2">
                    <a:lumMod val="10000"/>
                  </a:schemeClr>
                </a:solidFill>
              </a:rPr>
              <a:t>d) explicitar as leis gerais que permitem interpretar a natureza e eliminar os discursos éticos e religiosos.   </a:t>
            </a:r>
          </a:p>
          <a:p>
            <a:pPr algn="just"/>
            <a:r>
              <a:rPr lang="pt-BR" dirty="0" smtClean="0">
                <a:solidFill>
                  <a:schemeClr val="bg2">
                    <a:lumMod val="10000"/>
                  </a:schemeClr>
                </a:solidFill>
              </a:rPr>
              <a:t>e) explicar a dinâmica presente entre os fenômenos naturais e impor limites aos debates acadêmicos. </a:t>
            </a:r>
            <a:endParaRPr lang="pt-BR" dirty="0">
              <a:solidFill>
                <a:schemeClr val="bg2">
                  <a:lumMod val="10000"/>
                </a:schemeClr>
              </a:solidFill>
            </a:endParaRPr>
          </a:p>
        </p:txBody>
      </p:sp>
    </p:spTree>
    <p:extLst>
      <p:ext uri="{BB962C8B-B14F-4D97-AF65-F5344CB8AC3E}">
        <p14:creationId xmlns:p14="http://schemas.microsoft.com/office/powerpoint/2010/main" val="2856731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539552" y="959817"/>
            <a:ext cx="8208912" cy="3693319"/>
          </a:xfrm>
          <a:prstGeom prst="rect">
            <a:avLst/>
          </a:prstGeom>
        </p:spPr>
        <p:txBody>
          <a:bodyPr wrap="square">
            <a:spAutoFit/>
          </a:bodyPr>
          <a:lstStyle/>
          <a:p>
            <a:pPr algn="just"/>
            <a:r>
              <a:rPr lang="pt-BR" dirty="0" smtClean="0">
                <a:solidFill>
                  <a:schemeClr val="bg2">
                    <a:lumMod val="10000"/>
                  </a:schemeClr>
                </a:solidFill>
              </a:rPr>
              <a:t>Resposta da questão 3:</a:t>
            </a:r>
          </a:p>
          <a:p>
            <a:pPr algn="just"/>
            <a:r>
              <a:rPr lang="pt-BR" dirty="0" smtClean="0">
                <a:solidFill>
                  <a:schemeClr val="bg2">
                    <a:lumMod val="10000"/>
                  </a:schemeClr>
                </a:solidFill>
              </a:rPr>
              <a:t> [C]</a:t>
            </a:r>
          </a:p>
          <a:p>
            <a:pPr algn="just"/>
            <a:endParaRPr lang="pt-BR" dirty="0" smtClean="0">
              <a:solidFill>
                <a:schemeClr val="bg2">
                  <a:lumMod val="10000"/>
                </a:schemeClr>
              </a:solidFill>
            </a:endParaRPr>
          </a:p>
          <a:p>
            <a:pPr algn="just"/>
            <a:r>
              <a:rPr lang="pt-BR" dirty="0" smtClean="0">
                <a:solidFill>
                  <a:schemeClr val="bg2">
                    <a:lumMod val="10000"/>
                  </a:schemeClr>
                </a:solidFill>
              </a:rPr>
              <a:t>Em geral, a ciência estabelece um método de pesquisa racional que busca a construção coletiva de conhecimentos refletidos e seguros sobre a variedade da natureza, e, também, de conhecimentos esclarecedores sobre os fenômenos que nos parecem familiares. Sendo assim, a ciência possui uma base racional fundante a qual todo homem pode ter acesso e, desse modo, todos podem participar. Ela possui, além disso, como objeto de pesquisa a perplexidade do homem perante a variância de alguns fenômenos naturais e a permanência de outros, e como objetivo da pesquisa harmonizar estas diferenças em equilíbrios dinâmicos através de conceitos e sistemas de conceitos justificados da melhor maneira possível, isto é, pela construção de experimentos controlados e avaliações imparciais. </a:t>
            </a:r>
            <a:endParaRPr lang="pt-BR" dirty="0">
              <a:solidFill>
                <a:schemeClr val="bg2">
                  <a:lumMod val="10000"/>
                </a:schemeClr>
              </a:solidFill>
            </a:endParaRPr>
          </a:p>
        </p:txBody>
      </p:sp>
    </p:spTree>
    <p:extLst>
      <p:ext uri="{BB962C8B-B14F-4D97-AF65-F5344CB8AC3E}">
        <p14:creationId xmlns:p14="http://schemas.microsoft.com/office/powerpoint/2010/main" val="13207146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érmico">
  <a:themeElements>
    <a:clrScheme name="térmico">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érmico">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érmic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TM01859868[[fn=Térmico]]</Template>
  <TotalTime>110</TotalTime>
  <Words>6285</Words>
  <Application>Microsoft Office PowerPoint</Application>
  <PresentationFormat>Apresentação na tela (4:3)</PresentationFormat>
  <Paragraphs>245</Paragraphs>
  <Slides>39</Slides>
  <Notes>0</Notes>
  <HiddenSlides>0</HiddenSlides>
  <MMClips>0</MMClips>
  <ScaleCrop>false</ScaleCrop>
  <HeadingPairs>
    <vt:vector size="4" baseType="variant">
      <vt:variant>
        <vt:lpstr>Tema</vt:lpstr>
      </vt:variant>
      <vt:variant>
        <vt:i4>1</vt:i4>
      </vt:variant>
      <vt:variant>
        <vt:lpstr>Títulos de slides</vt:lpstr>
      </vt:variant>
      <vt:variant>
        <vt:i4>39</vt:i4>
      </vt:variant>
    </vt:vector>
  </HeadingPairs>
  <TitlesOfParts>
    <vt:vector size="40" baseType="lpstr">
      <vt:lpstr>térmico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usuario</dc:creator>
  <cp:lastModifiedBy>usuario</cp:lastModifiedBy>
  <cp:revision>11</cp:revision>
  <dcterms:created xsi:type="dcterms:W3CDTF">2015-10-21T12:24:54Z</dcterms:created>
  <dcterms:modified xsi:type="dcterms:W3CDTF">2015-10-21T14:15:21Z</dcterms:modified>
</cp:coreProperties>
</file>